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66" r:id="rId2"/>
    <p:sldId id="267" r:id="rId3"/>
    <p:sldId id="268" r:id="rId4"/>
    <p:sldId id="269" r:id="rId5"/>
    <p:sldId id="260" r:id="rId6"/>
    <p:sldId id="276" r:id="rId7"/>
    <p:sldId id="261" r:id="rId8"/>
    <p:sldId id="262" r:id="rId9"/>
    <p:sldId id="263" r:id="rId10"/>
    <p:sldId id="264" r:id="rId11"/>
    <p:sldId id="258" r:id="rId12"/>
    <p:sldId id="259" r:id="rId13"/>
    <p:sldId id="270" r:id="rId14"/>
    <p:sldId id="271" r:id="rId15"/>
    <p:sldId id="272" r:id="rId16"/>
    <p:sldId id="273" r:id="rId17"/>
    <p:sldId id="274" r:id="rId18"/>
    <p:sldId id="275" r:id="rId19"/>
    <p:sldId id="277" r:id="rId20"/>
    <p:sldId id="278" r:id="rId21"/>
    <p:sldId id="265" r:id="rId22"/>
  </p:sldIdLst>
  <p:sldSz cx="14630400" cy="8229600"/>
  <p:notesSz cx="8229600" cy="14630400"/>
  <p:embeddedFontLst>
    <p:embeddedFont>
      <p:font typeface="Consolas" panose="020B0609020204030204" pitchFamily="49" charset="0"/>
      <p:regular r:id="rId24"/>
      <p:bold r:id="rId25"/>
      <p:italic r:id="rId26"/>
      <p:boldItalic r:id="rId27"/>
    </p:embeddedFont>
    <p:embeddedFont>
      <p:font typeface="Host Grotesk Medium" panose="020B0604020202020204" charset="0"/>
      <p:regular r:id="rId28"/>
    </p:embeddedFont>
    <p:embeddedFont>
      <p:font typeface="Roboto" panose="02000000000000000000" pitchFamily="2"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9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676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980730"/>
            <a:ext cx="7554397"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Bl!nk: Go Behind the Streams</a:t>
            </a:r>
            <a:endParaRPr lang="en-US" sz="4450" dirty="0"/>
          </a:p>
        </p:txBody>
      </p:sp>
      <p:sp>
        <p:nvSpPr>
          <p:cNvPr id="4" name="Text 1"/>
          <p:cNvSpPr/>
          <p:nvPr/>
        </p:nvSpPr>
        <p:spPr>
          <a:xfrm>
            <a:off x="793790" y="4029670"/>
            <a:ext cx="75564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Your ultimate backstage pass to the world of movies and streaming.</a:t>
            </a:r>
            <a:endParaRPr lang="en-US" sz="1750" dirty="0"/>
          </a:p>
        </p:txBody>
      </p:sp>
      <p:pic>
        <p:nvPicPr>
          <p:cNvPr id="5" name="Image 1" descr="preencoded.png">
            <a:hlinkClick r:id="" action="ppaction://noaction"/>
          </p:cNvPr>
          <p:cNvPicPr>
            <a:picLocks noChangeAspect="1"/>
          </p:cNvPicPr>
          <p:nvPr/>
        </p:nvPicPr>
        <p:blipFill>
          <a:blip r:embed="rId4"/>
          <a:stretch>
            <a:fillRect/>
          </a:stretch>
        </p:blipFill>
        <p:spPr>
          <a:xfrm>
            <a:off x="793790" y="4624983"/>
            <a:ext cx="1778437" cy="623768"/>
          </a:xfrm>
          <a:prstGeom prst="rect">
            <a:avLst/>
          </a:prstGeom>
        </p:spPr>
      </p:pic>
      <p:pic>
        <p:nvPicPr>
          <p:cNvPr id="6" name="Image 2" descr="preencoded.png">
            <a:hlinkClick r:id="" action="ppaction://noaction"/>
          </p:cNvPr>
          <p:cNvPicPr>
            <a:picLocks noChangeAspect="1"/>
          </p:cNvPicPr>
          <p:nvPr/>
        </p:nvPicPr>
        <p:blipFill>
          <a:blip r:embed="rId5"/>
          <a:stretch>
            <a:fillRect/>
          </a:stretch>
        </p:blipFill>
        <p:spPr>
          <a:xfrm>
            <a:off x="2685574" y="4624983"/>
            <a:ext cx="1612583" cy="6237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18479"/>
            <a:ext cx="7918966"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Seamlessly Responsive Design</a:t>
            </a:r>
            <a:endParaRPr lang="en-US" sz="4450" dirty="0"/>
          </a:p>
        </p:txBody>
      </p:sp>
      <p:sp>
        <p:nvSpPr>
          <p:cNvPr id="3" name="Text 1"/>
          <p:cNvSpPr/>
          <p:nvPr/>
        </p:nvSpPr>
        <p:spPr>
          <a:xfrm>
            <a:off x="793790" y="3280886"/>
            <a:ext cx="130428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Bl!nk is built to adapt to your life, not the other way around.</a:t>
            </a:r>
            <a:endParaRPr lang="en-US" sz="1750" dirty="0"/>
          </a:p>
        </p:txBody>
      </p:sp>
      <p:sp>
        <p:nvSpPr>
          <p:cNvPr id="4" name="Shape 2"/>
          <p:cNvSpPr/>
          <p:nvPr/>
        </p:nvSpPr>
        <p:spPr>
          <a:xfrm>
            <a:off x="793790" y="3876199"/>
            <a:ext cx="13042821" cy="1639610"/>
          </a:xfrm>
          <a:prstGeom prst="roundRect">
            <a:avLst>
              <a:gd name="adj" fmla="val 5810"/>
            </a:avLst>
          </a:prstGeom>
          <a:solidFill>
            <a:srgbClr val="D9EDF2"/>
          </a:solidFill>
          <a:ln w="7620">
            <a:solidFill>
              <a:srgbClr val="BFD3D8"/>
            </a:solidFill>
            <a:prstDash val="solid"/>
          </a:ln>
        </p:spPr>
      </p:sp>
      <p:sp>
        <p:nvSpPr>
          <p:cNvPr id="5" name="Shape 3"/>
          <p:cNvSpPr/>
          <p:nvPr/>
        </p:nvSpPr>
        <p:spPr>
          <a:xfrm>
            <a:off x="801410" y="3883819"/>
            <a:ext cx="4342448" cy="1624370"/>
          </a:xfrm>
          <a:prstGeom prst="roundRect">
            <a:avLst>
              <a:gd name="adj" fmla="val 5865"/>
            </a:avLst>
          </a:prstGeom>
          <a:solidFill>
            <a:srgbClr val="D9EDF2"/>
          </a:solidFill>
          <a:ln/>
        </p:spPr>
      </p:sp>
      <p:sp>
        <p:nvSpPr>
          <p:cNvPr id="6" name="Text 4"/>
          <p:cNvSpPr/>
          <p:nvPr/>
        </p:nvSpPr>
        <p:spPr>
          <a:xfrm>
            <a:off x="1028224" y="41106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Desktop View</a:t>
            </a:r>
            <a:endParaRPr lang="en-US" sz="2200" dirty="0"/>
          </a:p>
        </p:txBody>
      </p:sp>
      <p:sp>
        <p:nvSpPr>
          <p:cNvPr id="7" name="Text 5"/>
          <p:cNvSpPr/>
          <p:nvPr/>
        </p:nvSpPr>
        <p:spPr>
          <a:xfrm>
            <a:off x="1028224" y="4601051"/>
            <a:ext cx="3548658"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Immersive, detailed experience on larger screens.</a:t>
            </a:r>
            <a:endParaRPr lang="en-US" sz="1750" dirty="0"/>
          </a:p>
        </p:txBody>
      </p:sp>
      <p:sp>
        <p:nvSpPr>
          <p:cNvPr id="8" name="Shape 6"/>
          <p:cNvSpPr/>
          <p:nvPr/>
        </p:nvSpPr>
        <p:spPr>
          <a:xfrm>
            <a:off x="5143857" y="3883819"/>
            <a:ext cx="4342567" cy="1624370"/>
          </a:xfrm>
          <a:prstGeom prst="rect">
            <a:avLst/>
          </a:prstGeom>
          <a:solidFill>
            <a:srgbClr val="D9EDF2"/>
          </a:solidFill>
          <a:ln/>
        </p:spPr>
      </p:sp>
      <p:sp>
        <p:nvSpPr>
          <p:cNvPr id="9" name="Shape 7"/>
          <p:cNvSpPr/>
          <p:nvPr/>
        </p:nvSpPr>
        <p:spPr>
          <a:xfrm>
            <a:off x="5143857" y="3883819"/>
            <a:ext cx="30480" cy="1624370"/>
          </a:xfrm>
          <a:prstGeom prst="roundRect">
            <a:avLst>
              <a:gd name="adj" fmla="val 312558"/>
            </a:avLst>
          </a:prstGeom>
          <a:solidFill>
            <a:srgbClr val="BFD3D8"/>
          </a:solidFill>
          <a:ln/>
        </p:spPr>
      </p:sp>
      <p:sp>
        <p:nvSpPr>
          <p:cNvPr id="10" name="Text 8"/>
          <p:cNvSpPr/>
          <p:nvPr/>
        </p:nvSpPr>
        <p:spPr>
          <a:xfrm>
            <a:off x="5710833" y="41106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Tablet Optimized</a:t>
            </a:r>
            <a:endParaRPr lang="en-US" sz="2200" dirty="0"/>
          </a:p>
        </p:txBody>
      </p:sp>
      <p:sp>
        <p:nvSpPr>
          <p:cNvPr id="11" name="Text 9"/>
          <p:cNvSpPr/>
          <p:nvPr/>
        </p:nvSpPr>
        <p:spPr>
          <a:xfrm>
            <a:off x="5710833" y="4601051"/>
            <a:ext cx="3208615"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Intuitive touch-friendly interface for tablets.</a:t>
            </a:r>
            <a:endParaRPr lang="en-US" sz="1750" dirty="0"/>
          </a:p>
        </p:txBody>
      </p:sp>
      <p:sp>
        <p:nvSpPr>
          <p:cNvPr id="12" name="Shape 10"/>
          <p:cNvSpPr/>
          <p:nvPr/>
        </p:nvSpPr>
        <p:spPr>
          <a:xfrm>
            <a:off x="4860369" y="4412456"/>
            <a:ext cx="566976" cy="566976"/>
          </a:xfrm>
          <a:prstGeom prst="roundRect">
            <a:avLst>
              <a:gd name="adj" fmla="val 16803"/>
            </a:avLst>
          </a:prstGeom>
          <a:solidFill>
            <a:srgbClr val="FAF9F5"/>
          </a:solidFill>
          <a:ln w="30480">
            <a:solidFill>
              <a:srgbClr val="BFD3D8"/>
            </a:solidFill>
            <a:prstDash val="solid"/>
          </a:ln>
        </p:spPr>
      </p:sp>
      <p:pic>
        <p:nvPicPr>
          <p:cNvPr id="13" name="Image 0" descr="preencoded.png"/>
          <p:cNvPicPr>
            <a:picLocks noChangeAspect="1"/>
          </p:cNvPicPr>
          <p:nvPr/>
        </p:nvPicPr>
        <p:blipFill>
          <a:blip r:embed="rId3"/>
          <a:stretch>
            <a:fillRect/>
          </a:stretch>
        </p:blipFill>
        <p:spPr>
          <a:xfrm>
            <a:off x="5002054" y="4518779"/>
            <a:ext cx="283488" cy="354330"/>
          </a:xfrm>
          <a:prstGeom prst="rect">
            <a:avLst/>
          </a:prstGeom>
        </p:spPr>
      </p:pic>
      <p:sp>
        <p:nvSpPr>
          <p:cNvPr id="14" name="Shape 11"/>
          <p:cNvSpPr/>
          <p:nvPr/>
        </p:nvSpPr>
        <p:spPr>
          <a:xfrm>
            <a:off x="9486424" y="3883819"/>
            <a:ext cx="4342567" cy="1624370"/>
          </a:xfrm>
          <a:prstGeom prst="rect">
            <a:avLst/>
          </a:prstGeom>
          <a:solidFill>
            <a:srgbClr val="D9EDF2"/>
          </a:solidFill>
          <a:ln/>
        </p:spPr>
      </p:sp>
      <p:sp>
        <p:nvSpPr>
          <p:cNvPr id="15" name="Shape 12"/>
          <p:cNvSpPr/>
          <p:nvPr/>
        </p:nvSpPr>
        <p:spPr>
          <a:xfrm>
            <a:off x="9486424" y="3883819"/>
            <a:ext cx="30480" cy="1624370"/>
          </a:xfrm>
          <a:prstGeom prst="roundRect">
            <a:avLst>
              <a:gd name="adj" fmla="val 312558"/>
            </a:avLst>
          </a:prstGeom>
          <a:solidFill>
            <a:srgbClr val="BFD3D8"/>
          </a:solidFill>
          <a:ln/>
        </p:spPr>
      </p:sp>
      <p:sp>
        <p:nvSpPr>
          <p:cNvPr id="16" name="Text 13"/>
          <p:cNvSpPr/>
          <p:nvPr/>
        </p:nvSpPr>
        <p:spPr>
          <a:xfrm>
            <a:off x="10053399" y="41106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Mobile Friendly</a:t>
            </a:r>
            <a:endParaRPr lang="en-US" sz="2200" dirty="0"/>
          </a:p>
        </p:txBody>
      </p:sp>
      <p:sp>
        <p:nvSpPr>
          <p:cNvPr id="17" name="Text 14"/>
          <p:cNvSpPr/>
          <p:nvPr/>
        </p:nvSpPr>
        <p:spPr>
          <a:xfrm>
            <a:off x="10053399" y="4601051"/>
            <a:ext cx="3548777"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Quick access and easy readability on smartphones.</a:t>
            </a:r>
            <a:endParaRPr lang="en-US" sz="1750" dirty="0"/>
          </a:p>
        </p:txBody>
      </p:sp>
      <p:sp>
        <p:nvSpPr>
          <p:cNvPr id="18" name="Shape 15"/>
          <p:cNvSpPr/>
          <p:nvPr/>
        </p:nvSpPr>
        <p:spPr>
          <a:xfrm>
            <a:off x="9202936" y="4412456"/>
            <a:ext cx="566976" cy="566976"/>
          </a:xfrm>
          <a:prstGeom prst="roundRect">
            <a:avLst>
              <a:gd name="adj" fmla="val 16803"/>
            </a:avLst>
          </a:prstGeom>
          <a:solidFill>
            <a:srgbClr val="FAF9F5"/>
          </a:solidFill>
          <a:ln w="30480">
            <a:solidFill>
              <a:srgbClr val="BFD3D8"/>
            </a:solidFill>
            <a:prstDash val="solid"/>
          </a:ln>
        </p:spPr>
      </p:sp>
      <p:pic>
        <p:nvPicPr>
          <p:cNvPr id="19" name="Image 1" descr="preencoded.png"/>
          <p:cNvPicPr>
            <a:picLocks noChangeAspect="1"/>
          </p:cNvPicPr>
          <p:nvPr/>
        </p:nvPicPr>
        <p:blipFill>
          <a:blip r:embed="rId4"/>
          <a:stretch>
            <a:fillRect/>
          </a:stretch>
        </p:blipFill>
        <p:spPr>
          <a:xfrm>
            <a:off x="9344620" y="4518779"/>
            <a:ext cx="283488" cy="354330"/>
          </a:xfrm>
          <a:prstGeom prst="rect">
            <a:avLst/>
          </a:prstGeom>
        </p:spPr>
      </p:pic>
      <p:sp>
        <p:nvSpPr>
          <p:cNvPr id="20" name="Text 16"/>
          <p:cNvSpPr/>
          <p:nvPr/>
        </p:nvSpPr>
        <p:spPr>
          <a:xfrm>
            <a:off x="793790" y="5770959"/>
            <a:ext cx="130428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Our responsive layout ensures a beautiful and functional experience, whether you're browsing on a desktop, tablet, or smartphone.</a:t>
            </a:r>
            <a:endParaRPr lang="en-US" sz="1750" dirty="0"/>
          </a:p>
        </p:txBody>
      </p:sp>
      <p:sp>
        <p:nvSpPr>
          <p:cNvPr id="22" name="TextBox 21">
            <a:extLst>
              <a:ext uri="{FF2B5EF4-FFF2-40B4-BE49-F238E27FC236}">
                <a16:creationId xmlns:a16="http://schemas.microsoft.com/office/drawing/2014/main" id="{CABE5B70-2F10-E5FB-0EA5-9AFDE40C6B40}"/>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47299"/>
            <a:ext cx="12726948"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The Journey of an Article: From Source to Screen</a:t>
            </a:r>
            <a:endParaRPr lang="en-US" sz="4450" dirty="0"/>
          </a:p>
        </p:txBody>
      </p:sp>
      <p:sp>
        <p:nvSpPr>
          <p:cNvPr id="3" name="Shape 1"/>
          <p:cNvSpPr/>
          <p:nvPr/>
        </p:nvSpPr>
        <p:spPr>
          <a:xfrm>
            <a:off x="793790" y="3090148"/>
            <a:ext cx="4196358" cy="226814"/>
          </a:xfrm>
          <a:prstGeom prst="roundRect">
            <a:avLst>
              <a:gd name="adj" fmla="val 42003"/>
            </a:avLst>
          </a:prstGeom>
          <a:solidFill>
            <a:srgbClr val="D9EDF2"/>
          </a:solidFill>
          <a:ln w="7620">
            <a:solidFill>
              <a:srgbClr val="BFD3D8"/>
            </a:solidFill>
            <a:prstDash val="solid"/>
          </a:ln>
        </p:spPr>
      </p:sp>
      <p:sp>
        <p:nvSpPr>
          <p:cNvPr id="4" name="Text 2"/>
          <p:cNvSpPr/>
          <p:nvPr/>
        </p:nvSpPr>
        <p:spPr>
          <a:xfrm>
            <a:off x="1020604" y="35437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1. Data Acquisition</a:t>
            </a:r>
            <a:endParaRPr lang="en-US" sz="2200" dirty="0"/>
          </a:p>
        </p:txBody>
      </p:sp>
      <p:sp>
        <p:nvSpPr>
          <p:cNvPr id="5" name="Text 3"/>
          <p:cNvSpPr/>
          <p:nvPr/>
        </p:nvSpPr>
        <p:spPr>
          <a:xfrm>
            <a:off x="1020604" y="4034195"/>
            <a:ext cx="3742730" cy="2396371"/>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Articles begin their journey by being scraped from Netflix Tudum using powerful tools like </a:t>
            </a:r>
            <a:r>
              <a:rPr lang="en-US" sz="1750" b="1" dirty="0">
                <a:solidFill>
                  <a:srgbClr val="384653"/>
                </a:solidFill>
                <a:latin typeface="Roboto" pitchFamily="34" charset="0"/>
                <a:ea typeface="Roboto" pitchFamily="34" charset="-122"/>
                <a:cs typeface="Roboto" pitchFamily="34" charset="-120"/>
              </a:rPr>
              <a:t>Python (requests/BeautifulSoup)</a:t>
            </a:r>
            <a:r>
              <a:rPr lang="en-US" sz="1750" dirty="0">
                <a:solidFill>
                  <a:srgbClr val="384653"/>
                </a:solidFill>
                <a:latin typeface="Roboto" pitchFamily="34" charset="0"/>
                <a:ea typeface="Roboto" pitchFamily="34" charset="-122"/>
                <a:cs typeface="Roboto" pitchFamily="34" charset="-120"/>
              </a:rPr>
              <a:t>. We target key pages such as </a:t>
            </a:r>
            <a:r>
              <a:rPr lang="en-US" sz="1750" dirty="0">
                <a:solidFill>
                  <a:srgbClr val="384653"/>
                </a:solidFill>
                <a:highlight>
                  <a:srgbClr val="EDECE8"/>
                </a:highlight>
                <a:latin typeface="Consolas" pitchFamily="34" charset="0"/>
                <a:ea typeface="Consolas" pitchFamily="34" charset="-122"/>
                <a:cs typeface="Consolas" pitchFamily="34" charset="-120"/>
              </a:rPr>
              <a:t>/topics/trending</a:t>
            </a:r>
            <a:r>
              <a:rPr lang="en-US" sz="1750" dirty="0">
                <a:solidFill>
                  <a:srgbClr val="384653"/>
                </a:solidFill>
                <a:latin typeface="Roboto" pitchFamily="34" charset="0"/>
                <a:ea typeface="Roboto" pitchFamily="34" charset="-122"/>
                <a:cs typeface="Roboto" pitchFamily="34" charset="-120"/>
              </a:rPr>
              <a:t>, </a:t>
            </a:r>
            <a:r>
              <a:rPr lang="en-US" sz="1750" dirty="0">
                <a:solidFill>
                  <a:srgbClr val="384653"/>
                </a:solidFill>
                <a:highlight>
                  <a:srgbClr val="EDECE8"/>
                </a:highlight>
                <a:latin typeface="Consolas" pitchFamily="34" charset="0"/>
                <a:ea typeface="Consolas" pitchFamily="34" charset="-122"/>
                <a:cs typeface="Consolas" pitchFamily="34" charset="-120"/>
              </a:rPr>
              <a:t>/topics/tv-shows</a:t>
            </a:r>
            <a:r>
              <a:rPr lang="en-US" sz="1750" dirty="0">
                <a:solidFill>
                  <a:srgbClr val="384653"/>
                </a:solidFill>
                <a:latin typeface="Roboto" pitchFamily="34" charset="0"/>
                <a:ea typeface="Roboto" pitchFamily="34" charset="-122"/>
                <a:cs typeface="Roboto" pitchFamily="34" charset="-120"/>
              </a:rPr>
              <a:t>, and </a:t>
            </a:r>
            <a:r>
              <a:rPr lang="en-US" sz="1750" dirty="0">
                <a:solidFill>
                  <a:srgbClr val="384653"/>
                </a:solidFill>
                <a:highlight>
                  <a:srgbClr val="EDECE8"/>
                </a:highlight>
                <a:latin typeface="Consolas" pitchFamily="34" charset="0"/>
                <a:ea typeface="Consolas" pitchFamily="34" charset="-122"/>
                <a:cs typeface="Consolas" pitchFamily="34" charset="-120"/>
              </a:rPr>
              <a:t>/top10</a:t>
            </a:r>
            <a:r>
              <a:rPr lang="en-US" sz="1750" dirty="0">
                <a:solidFill>
                  <a:srgbClr val="384653"/>
                </a:solidFill>
                <a:latin typeface="Roboto" pitchFamily="34" charset="0"/>
                <a:ea typeface="Roboto" pitchFamily="34" charset="-122"/>
                <a:cs typeface="Roboto" pitchFamily="34" charset="-120"/>
              </a:rPr>
              <a:t> to ensure comprehensive coverage.</a:t>
            </a:r>
            <a:endParaRPr lang="en-US" sz="1750" dirty="0"/>
          </a:p>
        </p:txBody>
      </p:sp>
      <p:sp>
        <p:nvSpPr>
          <p:cNvPr id="6" name="Shape 4"/>
          <p:cNvSpPr/>
          <p:nvPr/>
        </p:nvSpPr>
        <p:spPr>
          <a:xfrm>
            <a:off x="5216962" y="2749868"/>
            <a:ext cx="4196358" cy="226814"/>
          </a:xfrm>
          <a:prstGeom prst="roundRect">
            <a:avLst>
              <a:gd name="adj" fmla="val 42003"/>
            </a:avLst>
          </a:prstGeom>
          <a:solidFill>
            <a:srgbClr val="D9EDF2"/>
          </a:solidFill>
          <a:ln w="7620">
            <a:solidFill>
              <a:srgbClr val="BFD3D8"/>
            </a:solidFill>
            <a:prstDash val="solid"/>
          </a:ln>
        </p:spPr>
      </p:sp>
      <p:sp>
        <p:nvSpPr>
          <p:cNvPr id="7" name="Text 5"/>
          <p:cNvSpPr/>
          <p:nvPr/>
        </p:nvSpPr>
        <p:spPr>
          <a:xfrm>
            <a:off x="5443776" y="3203496"/>
            <a:ext cx="3207187"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2. Information Extraction</a:t>
            </a:r>
            <a:endParaRPr lang="en-US" sz="2200" dirty="0"/>
          </a:p>
        </p:txBody>
      </p:sp>
      <p:sp>
        <p:nvSpPr>
          <p:cNvPr id="8" name="Text 6"/>
          <p:cNvSpPr/>
          <p:nvPr/>
        </p:nvSpPr>
        <p:spPr>
          <a:xfrm>
            <a:off x="5443776" y="3693914"/>
            <a:ext cx="3742730" cy="3061454"/>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From each scraped article, we meticulously extract vital metadata: the </a:t>
            </a:r>
            <a:r>
              <a:rPr lang="en-US" sz="1750" b="1" dirty="0">
                <a:solidFill>
                  <a:srgbClr val="384653"/>
                </a:solidFill>
                <a:latin typeface="Roboto" pitchFamily="34" charset="0"/>
                <a:ea typeface="Roboto" pitchFamily="34" charset="-122"/>
                <a:cs typeface="Roboto" pitchFamily="34" charset="-120"/>
              </a:rPr>
              <a:t>headline</a:t>
            </a:r>
            <a:r>
              <a:rPr lang="en-US" sz="1750" dirty="0">
                <a:solidFill>
                  <a:srgbClr val="384653"/>
                </a:solidFill>
                <a:latin typeface="Roboto" pitchFamily="34" charset="0"/>
                <a:ea typeface="Roboto" pitchFamily="34" charset="-122"/>
                <a:cs typeface="Roboto" pitchFamily="34" charset="-120"/>
              </a:rPr>
              <a:t>, </a:t>
            </a:r>
            <a:r>
              <a:rPr lang="en-US" sz="1750" b="1" dirty="0">
                <a:solidFill>
                  <a:srgbClr val="384653"/>
                </a:solidFill>
                <a:latin typeface="Roboto" pitchFamily="34" charset="0"/>
                <a:ea typeface="Roboto" pitchFamily="34" charset="-122"/>
                <a:cs typeface="Roboto" pitchFamily="34" charset="-120"/>
              </a:rPr>
              <a:t>eyebrow/category</a:t>
            </a:r>
            <a:r>
              <a:rPr lang="en-US" sz="1750" dirty="0">
                <a:solidFill>
                  <a:srgbClr val="384653"/>
                </a:solidFill>
                <a:latin typeface="Roboto" pitchFamily="34" charset="0"/>
                <a:ea typeface="Roboto" pitchFamily="34" charset="-122"/>
                <a:cs typeface="Roboto" pitchFamily="34" charset="-120"/>
              </a:rPr>
              <a:t>, </a:t>
            </a:r>
            <a:r>
              <a:rPr lang="en-US" sz="1750" b="1" dirty="0">
                <a:solidFill>
                  <a:srgbClr val="384653"/>
                </a:solidFill>
                <a:latin typeface="Roboto" pitchFamily="34" charset="0"/>
                <a:ea typeface="Roboto" pitchFamily="34" charset="-122"/>
                <a:cs typeface="Roboto" pitchFamily="34" charset="-120"/>
              </a:rPr>
              <a:t>subheadline</a:t>
            </a:r>
            <a:r>
              <a:rPr lang="en-US" sz="1750" dirty="0">
                <a:solidFill>
                  <a:srgbClr val="384653"/>
                </a:solidFill>
                <a:latin typeface="Roboto" pitchFamily="34" charset="0"/>
                <a:ea typeface="Roboto" pitchFamily="34" charset="-122"/>
                <a:cs typeface="Roboto" pitchFamily="34" charset="-120"/>
              </a:rPr>
              <a:t>, </a:t>
            </a:r>
            <a:r>
              <a:rPr lang="en-US" sz="1750" b="1" dirty="0">
                <a:solidFill>
                  <a:srgbClr val="384653"/>
                </a:solidFill>
                <a:latin typeface="Roboto" pitchFamily="34" charset="0"/>
                <a:ea typeface="Roboto" pitchFamily="34" charset="-122"/>
                <a:cs typeface="Roboto" pitchFamily="34" charset="-120"/>
              </a:rPr>
              <a:t>author</a:t>
            </a:r>
            <a:r>
              <a:rPr lang="en-US" sz="1750" dirty="0">
                <a:solidFill>
                  <a:srgbClr val="384653"/>
                </a:solidFill>
                <a:latin typeface="Roboto" pitchFamily="34" charset="0"/>
                <a:ea typeface="Roboto" pitchFamily="34" charset="-122"/>
                <a:cs typeface="Roboto" pitchFamily="34" charset="-120"/>
              </a:rPr>
              <a:t>, </a:t>
            </a:r>
            <a:r>
              <a:rPr lang="en-US" sz="1750" b="1" dirty="0">
                <a:solidFill>
                  <a:srgbClr val="384653"/>
                </a:solidFill>
                <a:latin typeface="Roboto" pitchFamily="34" charset="0"/>
                <a:ea typeface="Roboto" pitchFamily="34" charset="-122"/>
                <a:cs typeface="Roboto" pitchFamily="34" charset="-120"/>
              </a:rPr>
              <a:t>date</a:t>
            </a:r>
            <a:r>
              <a:rPr lang="en-US" sz="1750" dirty="0">
                <a:solidFill>
                  <a:srgbClr val="384653"/>
                </a:solidFill>
                <a:latin typeface="Roboto" pitchFamily="34" charset="0"/>
                <a:ea typeface="Roboto" pitchFamily="34" charset="-122"/>
                <a:cs typeface="Roboto" pitchFamily="34" charset="-120"/>
              </a:rPr>
              <a:t>, </a:t>
            </a:r>
            <a:r>
              <a:rPr lang="en-US" sz="1750" b="1" dirty="0">
                <a:solidFill>
                  <a:srgbClr val="384653"/>
                </a:solidFill>
                <a:latin typeface="Roboto" pitchFamily="34" charset="0"/>
                <a:ea typeface="Roboto" pitchFamily="34" charset="-122"/>
                <a:cs typeface="Roboto" pitchFamily="34" charset="-120"/>
              </a:rPr>
              <a:t>main</a:t>
            </a:r>
            <a:r>
              <a:rPr lang="en-US" sz="1750" dirty="0">
                <a:solidFill>
                  <a:srgbClr val="384653"/>
                </a:solidFill>
                <a:latin typeface="Roboto" pitchFamily="34" charset="0"/>
                <a:ea typeface="Roboto" pitchFamily="34" charset="-122"/>
                <a:cs typeface="Roboto" pitchFamily="34" charset="-120"/>
              </a:rPr>
              <a:t> </a:t>
            </a:r>
            <a:r>
              <a:rPr lang="en-US" sz="1750" b="1" dirty="0">
                <a:solidFill>
                  <a:srgbClr val="384653"/>
                </a:solidFill>
                <a:latin typeface="Roboto" pitchFamily="34" charset="0"/>
                <a:ea typeface="Roboto" pitchFamily="34" charset="-122"/>
                <a:cs typeface="Roboto" pitchFamily="34" charset="-120"/>
              </a:rPr>
              <a:t>image URL</a:t>
            </a:r>
            <a:r>
              <a:rPr lang="en-US" sz="1750" dirty="0">
                <a:solidFill>
                  <a:srgbClr val="384653"/>
                </a:solidFill>
                <a:latin typeface="Roboto" pitchFamily="34" charset="0"/>
                <a:ea typeface="Roboto" pitchFamily="34" charset="-122"/>
                <a:cs typeface="Roboto" pitchFamily="34" charset="-120"/>
              </a:rPr>
              <a:t>, </a:t>
            </a:r>
            <a:r>
              <a:rPr lang="en-US" sz="1750" b="1" dirty="0">
                <a:solidFill>
                  <a:srgbClr val="384653"/>
                </a:solidFill>
                <a:latin typeface="Roboto" pitchFamily="34" charset="0"/>
                <a:ea typeface="Roboto" pitchFamily="34" charset="-122"/>
                <a:cs typeface="Roboto" pitchFamily="34" charset="-120"/>
              </a:rPr>
              <a:t>article paragraph</a:t>
            </a:r>
            <a:r>
              <a:rPr lang="en-US" sz="1750" dirty="0">
                <a:solidFill>
                  <a:srgbClr val="384653"/>
                </a:solidFill>
                <a:latin typeface="Roboto" pitchFamily="34" charset="0"/>
                <a:ea typeface="Roboto" pitchFamily="34" charset="-122"/>
                <a:cs typeface="Roboto" pitchFamily="34" charset="-120"/>
              </a:rPr>
              <a:t> ,</a:t>
            </a:r>
            <a:r>
              <a:rPr lang="en-US" sz="1750" b="1" dirty="0">
                <a:solidFill>
                  <a:srgbClr val="384653"/>
                </a:solidFill>
                <a:latin typeface="Roboto" pitchFamily="34" charset="0"/>
                <a:ea typeface="Roboto" pitchFamily="34" charset="-122"/>
                <a:cs typeface="Roboto" pitchFamily="34" charset="-120"/>
              </a:rPr>
              <a:t>images containing in article </a:t>
            </a:r>
            <a:r>
              <a:rPr lang="en-US" sz="1750" dirty="0">
                <a:solidFill>
                  <a:srgbClr val="384653"/>
                </a:solidFill>
                <a:latin typeface="Roboto" pitchFamily="34" charset="0"/>
                <a:ea typeface="Roboto" pitchFamily="34" charset="-122"/>
                <a:cs typeface="Roboto" pitchFamily="34" charset="-120"/>
              </a:rPr>
              <a:t>and the unique </a:t>
            </a:r>
            <a:r>
              <a:rPr lang="en-US" sz="1750" b="1" dirty="0">
                <a:solidFill>
                  <a:srgbClr val="384653"/>
                </a:solidFill>
                <a:latin typeface="Roboto" pitchFamily="34" charset="0"/>
                <a:ea typeface="Roboto" pitchFamily="34" charset="-122"/>
                <a:cs typeface="Roboto" pitchFamily="34" charset="-120"/>
              </a:rPr>
              <a:t>article URL/ID</a:t>
            </a:r>
            <a:r>
              <a:rPr lang="en-US" sz="1750" dirty="0">
                <a:solidFill>
                  <a:srgbClr val="384653"/>
                </a:solidFill>
                <a:latin typeface="Roboto" pitchFamily="34" charset="0"/>
                <a:ea typeface="Roboto" pitchFamily="34" charset="-122"/>
                <a:cs typeface="Roboto" pitchFamily="34" charset="-120"/>
              </a:rPr>
              <a:t>. This structured data forms the backbone of our content.</a:t>
            </a:r>
            <a:endParaRPr lang="en-US" sz="1750" dirty="0"/>
          </a:p>
        </p:txBody>
      </p:sp>
      <p:sp>
        <p:nvSpPr>
          <p:cNvPr id="9" name="Shape 7"/>
          <p:cNvSpPr/>
          <p:nvPr/>
        </p:nvSpPr>
        <p:spPr>
          <a:xfrm>
            <a:off x="9640133" y="2409706"/>
            <a:ext cx="4196358" cy="226814"/>
          </a:xfrm>
          <a:prstGeom prst="roundRect">
            <a:avLst>
              <a:gd name="adj" fmla="val 42003"/>
            </a:avLst>
          </a:prstGeom>
          <a:solidFill>
            <a:srgbClr val="D9EDF2"/>
          </a:solidFill>
          <a:ln w="7620">
            <a:solidFill>
              <a:srgbClr val="BFD3D8"/>
            </a:solidFill>
            <a:prstDash val="solid"/>
          </a:ln>
        </p:spPr>
      </p:sp>
      <p:sp>
        <p:nvSpPr>
          <p:cNvPr id="10" name="Text 8"/>
          <p:cNvSpPr/>
          <p:nvPr/>
        </p:nvSpPr>
        <p:spPr>
          <a:xfrm>
            <a:off x="9866948" y="28633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3. Data Refinement</a:t>
            </a:r>
            <a:endParaRPr lang="en-US" sz="2200" dirty="0"/>
          </a:p>
        </p:txBody>
      </p:sp>
      <p:sp>
        <p:nvSpPr>
          <p:cNvPr id="11" name="Text 9"/>
          <p:cNvSpPr/>
          <p:nvPr/>
        </p:nvSpPr>
        <p:spPr>
          <a:xfrm>
            <a:off x="9866948" y="3353753"/>
            <a:ext cx="3742730" cy="2381131"/>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Once extracted, the data undergoes a cleaning and structuring process, ensuring consistency and accuracy before it's ready for storage and display. This step guarantees a seamless user experience on the BlInk platform.</a:t>
            </a:r>
            <a:endParaRPr lang="en-US" sz="1750" dirty="0"/>
          </a:p>
        </p:txBody>
      </p:sp>
      <p:sp>
        <p:nvSpPr>
          <p:cNvPr id="12" name="TextBox 11">
            <a:extLst>
              <a:ext uri="{FF2B5EF4-FFF2-40B4-BE49-F238E27FC236}">
                <a16:creationId xmlns:a16="http://schemas.microsoft.com/office/drawing/2014/main" id="{640B8C8F-50A3-0BFD-E56A-9B9D6937F065}"/>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0098" y="612934"/>
            <a:ext cx="11313081" cy="696516"/>
          </a:xfrm>
          <a:prstGeom prst="rect">
            <a:avLst/>
          </a:prstGeom>
          <a:noFill/>
          <a:ln/>
        </p:spPr>
        <p:txBody>
          <a:bodyPr wrap="none" lIns="0" tIns="0" rIns="0" bIns="0" rtlCol="0" anchor="t"/>
          <a:lstStyle/>
          <a:p>
            <a:pPr marL="0" indent="0" algn="l">
              <a:lnSpc>
                <a:spcPts val="5450"/>
              </a:lnSpc>
              <a:buNone/>
            </a:pPr>
            <a:r>
              <a:rPr lang="en-US" sz="4350" dirty="0">
                <a:solidFill>
                  <a:srgbClr val="2E3C4E"/>
                </a:solidFill>
                <a:latin typeface="Host Grotesk Medium" pitchFamily="34" charset="0"/>
                <a:ea typeface="Host Grotesk Medium" pitchFamily="34" charset="-122"/>
                <a:cs typeface="Host Grotesk Medium" pitchFamily="34" charset="-120"/>
              </a:rPr>
              <a:t>Database Integration: Securing Your Content</a:t>
            </a:r>
            <a:endParaRPr lang="en-US" sz="4350" dirty="0"/>
          </a:p>
        </p:txBody>
      </p:sp>
      <p:sp>
        <p:nvSpPr>
          <p:cNvPr id="3" name="Text 1"/>
          <p:cNvSpPr/>
          <p:nvPr/>
        </p:nvSpPr>
        <p:spPr>
          <a:xfrm>
            <a:off x="780098" y="1844278"/>
            <a:ext cx="6943844" cy="1671638"/>
          </a:xfrm>
          <a:prstGeom prst="rect">
            <a:avLst/>
          </a:prstGeom>
          <a:noFill/>
          <a:ln/>
        </p:spPr>
        <p:txBody>
          <a:bodyPr wrap="square" lIns="0" tIns="0" rIns="0" bIns="0" rtlCol="0" anchor="t"/>
          <a:lstStyle/>
          <a:p>
            <a:pPr marL="0" indent="0" algn="l">
              <a:lnSpc>
                <a:spcPts val="2600"/>
              </a:lnSpc>
              <a:buNone/>
            </a:pPr>
            <a:r>
              <a:rPr lang="en-US" sz="1750" dirty="0">
                <a:solidFill>
                  <a:srgbClr val="384653"/>
                </a:solidFill>
                <a:latin typeface="Roboto" pitchFamily="34" charset="0"/>
                <a:ea typeface="Roboto" pitchFamily="34" charset="-122"/>
                <a:cs typeface="Roboto" pitchFamily="34" charset="-120"/>
              </a:rPr>
              <a:t>After the scraping process, all collected articles are securely stored in our </a:t>
            </a:r>
            <a:r>
              <a:rPr lang="en-US" sz="1750" b="1" dirty="0">
                <a:solidFill>
                  <a:srgbClr val="384653"/>
                </a:solidFill>
                <a:latin typeface="Roboto" pitchFamily="34" charset="0"/>
                <a:ea typeface="Roboto" pitchFamily="34" charset="-122"/>
                <a:cs typeface="Roboto" pitchFamily="34" charset="-120"/>
              </a:rPr>
              <a:t>backend database</a:t>
            </a:r>
            <a:r>
              <a:rPr lang="en-US" sz="1750" dirty="0">
                <a:solidFill>
                  <a:srgbClr val="384653"/>
                </a:solidFill>
                <a:latin typeface="Roboto" pitchFamily="34" charset="0"/>
                <a:ea typeface="Roboto" pitchFamily="34" charset="-122"/>
                <a:cs typeface="Roboto" pitchFamily="34" charset="-120"/>
              </a:rPr>
              <a:t>. We utilize </a:t>
            </a:r>
            <a:r>
              <a:rPr lang="en-US" sz="1750" b="1" dirty="0">
                <a:solidFill>
                  <a:srgbClr val="384653"/>
                </a:solidFill>
                <a:latin typeface="Roboto" pitchFamily="34" charset="0"/>
                <a:ea typeface="Roboto" pitchFamily="34" charset="-122"/>
                <a:cs typeface="Roboto" pitchFamily="34" charset="-120"/>
              </a:rPr>
              <a:t>Django-Database</a:t>
            </a:r>
            <a:r>
              <a:rPr lang="en-US" sz="1750" dirty="0">
                <a:solidFill>
                  <a:srgbClr val="384653"/>
                </a:solidFill>
                <a:latin typeface="Roboto" pitchFamily="34" charset="0"/>
                <a:ea typeface="Roboto" pitchFamily="34" charset="-122"/>
                <a:cs typeface="Roboto" pitchFamily="34" charset="-120"/>
              </a:rPr>
              <a:t> for its flexibility and scalability, allowing us to efficiently manage a vast and growing collection of streaming content. This seamless integration means the frontend never directly scrapes but relies on a reliable API.</a:t>
            </a:r>
            <a:endParaRPr lang="en-US" sz="1750" dirty="0"/>
          </a:p>
        </p:txBody>
      </p:sp>
      <p:sp>
        <p:nvSpPr>
          <p:cNvPr id="4" name="Text 2"/>
          <p:cNvSpPr/>
          <p:nvPr/>
        </p:nvSpPr>
        <p:spPr>
          <a:xfrm>
            <a:off x="780098" y="3716417"/>
            <a:ext cx="6943844" cy="1002983"/>
          </a:xfrm>
          <a:prstGeom prst="rect">
            <a:avLst/>
          </a:prstGeom>
          <a:noFill/>
          <a:ln/>
        </p:spPr>
        <p:txBody>
          <a:bodyPr wrap="square" lIns="0" tIns="0" rIns="0" bIns="0" rtlCol="0" anchor="t"/>
          <a:lstStyle/>
          <a:p>
            <a:pPr marL="0" indent="0" algn="l">
              <a:lnSpc>
                <a:spcPts val="2600"/>
              </a:lnSpc>
              <a:buNone/>
            </a:pPr>
            <a:r>
              <a:rPr lang="en-US" sz="1750" dirty="0">
                <a:solidFill>
                  <a:srgbClr val="384653"/>
                </a:solidFill>
                <a:latin typeface="Roboto" pitchFamily="34" charset="0"/>
                <a:ea typeface="Roboto" pitchFamily="34" charset="-122"/>
                <a:cs typeface="Roboto" pitchFamily="34" charset="-120"/>
              </a:rPr>
              <a:t>In </a:t>
            </a:r>
            <a:r>
              <a:rPr lang="en-US" sz="1750" b="1" dirty="0">
                <a:solidFill>
                  <a:srgbClr val="384653"/>
                </a:solidFill>
                <a:latin typeface="Roboto" pitchFamily="34" charset="0"/>
                <a:ea typeface="Roboto" pitchFamily="34" charset="-122"/>
                <a:cs typeface="Roboto" pitchFamily="34" charset="-120"/>
              </a:rPr>
              <a:t>MongoDB</a:t>
            </a:r>
            <a:r>
              <a:rPr lang="en-US" sz="1750" dirty="0">
                <a:solidFill>
                  <a:srgbClr val="384653"/>
                </a:solidFill>
                <a:latin typeface="Roboto" pitchFamily="34" charset="0"/>
                <a:ea typeface="Roboto" pitchFamily="34" charset="-122"/>
                <a:cs typeface="Roboto" pitchFamily="34" charset="-120"/>
              </a:rPr>
              <a:t> we also handles </a:t>
            </a:r>
            <a:r>
              <a:rPr lang="en-US" sz="1750" b="1" dirty="0">
                <a:solidFill>
                  <a:srgbClr val="384653"/>
                </a:solidFill>
                <a:latin typeface="Roboto" pitchFamily="34" charset="0"/>
                <a:ea typeface="Roboto" pitchFamily="34" charset="-122"/>
                <a:cs typeface="Roboto" pitchFamily="34" charset="-120"/>
              </a:rPr>
              <a:t>user data</a:t>
            </a:r>
            <a:r>
              <a:rPr lang="en-US" sz="1750" dirty="0">
                <a:solidFill>
                  <a:srgbClr val="384653"/>
                </a:solidFill>
                <a:latin typeface="Roboto" pitchFamily="34" charset="0"/>
                <a:ea typeface="Roboto" pitchFamily="34" charset="-122"/>
                <a:cs typeface="Roboto" pitchFamily="34" charset="-120"/>
              </a:rPr>
              <a:t>, enabling personalized experiences and ensuring that featured articles and user preferences are consistently maintained.</a:t>
            </a:r>
            <a:endParaRPr lang="en-US" sz="1750" dirty="0"/>
          </a:p>
        </p:txBody>
      </p:sp>
      <p:pic>
        <p:nvPicPr>
          <p:cNvPr id="5" name="Image 0" descr="preencoded.png"/>
          <p:cNvPicPr>
            <a:picLocks noChangeAspect="1"/>
          </p:cNvPicPr>
          <p:nvPr/>
        </p:nvPicPr>
        <p:blipFill>
          <a:blip r:embed="rId3"/>
          <a:stretch>
            <a:fillRect/>
          </a:stretch>
        </p:blipFill>
        <p:spPr>
          <a:xfrm>
            <a:off x="8275439" y="1894523"/>
            <a:ext cx="5582364" cy="5582364"/>
          </a:xfrm>
          <a:prstGeom prst="rect">
            <a:avLst/>
          </a:prstGeom>
        </p:spPr>
      </p:pic>
      <p:sp>
        <p:nvSpPr>
          <p:cNvPr id="7" name="TextBox 6">
            <a:extLst>
              <a:ext uri="{FF2B5EF4-FFF2-40B4-BE49-F238E27FC236}">
                <a16:creationId xmlns:a16="http://schemas.microsoft.com/office/drawing/2014/main" id="{97941451-8D5D-ECC2-E606-047B66517AFA}"/>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54524"/>
            <a:ext cx="7630358"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Serving Content via REST API</a:t>
            </a:r>
            <a:endParaRPr lang="en-US" sz="4450" dirty="0"/>
          </a:p>
        </p:txBody>
      </p:sp>
      <p:sp>
        <p:nvSpPr>
          <p:cNvPr id="3" name="Text 1"/>
          <p:cNvSpPr/>
          <p:nvPr/>
        </p:nvSpPr>
        <p:spPr>
          <a:xfrm>
            <a:off x="793790" y="2207538"/>
            <a:ext cx="6244709"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The backend acts as the central hub, exposing a comprehensive </a:t>
            </a:r>
            <a:r>
              <a:rPr lang="en-US" sz="1750" b="1" dirty="0">
                <a:solidFill>
                  <a:srgbClr val="384653"/>
                </a:solidFill>
                <a:latin typeface="Roboto" pitchFamily="34" charset="0"/>
                <a:ea typeface="Roboto" pitchFamily="34" charset="-122"/>
                <a:cs typeface="Roboto" pitchFamily="34" charset="-120"/>
              </a:rPr>
              <a:t>REST API</a:t>
            </a:r>
            <a:r>
              <a:rPr lang="en-US" sz="1750" dirty="0">
                <a:solidFill>
                  <a:srgbClr val="384653"/>
                </a:solidFill>
                <a:latin typeface="Roboto" pitchFamily="34" charset="0"/>
                <a:ea typeface="Roboto" pitchFamily="34" charset="-122"/>
                <a:cs typeface="Roboto" pitchFamily="34" charset="-120"/>
              </a:rPr>
              <a:t> that allows the frontend to access and display content dynamically. This structured approach ensures efficient data retrieval and a smooth user experience.</a:t>
            </a:r>
            <a:endParaRPr lang="en-US" sz="1750" dirty="0"/>
          </a:p>
        </p:txBody>
      </p:sp>
      <p:sp>
        <p:nvSpPr>
          <p:cNvPr id="4" name="Shape 2"/>
          <p:cNvSpPr/>
          <p:nvPr/>
        </p:nvSpPr>
        <p:spPr>
          <a:xfrm>
            <a:off x="7599521" y="2258616"/>
            <a:ext cx="6244709" cy="1435894"/>
          </a:xfrm>
          <a:prstGeom prst="roundRect">
            <a:avLst>
              <a:gd name="adj" fmla="val 6635"/>
            </a:avLst>
          </a:prstGeom>
          <a:solidFill>
            <a:srgbClr val="FAF9F5"/>
          </a:solidFill>
          <a:ln w="30480">
            <a:solidFill>
              <a:srgbClr val="BFD3D8"/>
            </a:solidFill>
            <a:prstDash val="solid"/>
          </a:ln>
        </p:spPr>
      </p:sp>
      <p:pic>
        <p:nvPicPr>
          <p:cNvPr id="5" name="Image 0" descr="preencoded.png"/>
          <p:cNvPicPr>
            <a:picLocks noChangeAspect="1"/>
          </p:cNvPicPr>
          <p:nvPr/>
        </p:nvPicPr>
        <p:blipFill>
          <a:blip r:embed="rId3"/>
          <a:stretch>
            <a:fillRect/>
          </a:stretch>
        </p:blipFill>
        <p:spPr>
          <a:xfrm>
            <a:off x="7599521" y="2258616"/>
            <a:ext cx="60960" cy="1435894"/>
          </a:xfrm>
          <a:prstGeom prst="rect">
            <a:avLst/>
          </a:prstGeom>
        </p:spPr>
      </p:pic>
      <p:sp>
        <p:nvSpPr>
          <p:cNvPr id="6" name="Text 3"/>
          <p:cNvSpPr/>
          <p:nvPr/>
        </p:nvSpPr>
        <p:spPr>
          <a:xfrm>
            <a:off x="7917775" y="25159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/api/articles</a:t>
            </a:r>
            <a:endParaRPr lang="en-US" sz="2200" dirty="0"/>
          </a:p>
        </p:txBody>
      </p:sp>
      <p:sp>
        <p:nvSpPr>
          <p:cNvPr id="7" name="Text 4"/>
          <p:cNvSpPr/>
          <p:nvPr/>
        </p:nvSpPr>
        <p:spPr>
          <a:xfrm>
            <a:off x="7917775" y="3097054"/>
            <a:ext cx="566916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Access to all available articles.</a:t>
            </a:r>
            <a:endParaRPr lang="en-US" sz="1750" dirty="0"/>
          </a:p>
        </p:txBody>
      </p:sp>
      <p:sp>
        <p:nvSpPr>
          <p:cNvPr id="8" name="Shape 5"/>
          <p:cNvSpPr/>
          <p:nvPr/>
        </p:nvSpPr>
        <p:spPr>
          <a:xfrm>
            <a:off x="7599521" y="3921323"/>
            <a:ext cx="6244709" cy="1435894"/>
          </a:xfrm>
          <a:prstGeom prst="roundRect">
            <a:avLst>
              <a:gd name="adj" fmla="val 6635"/>
            </a:avLst>
          </a:prstGeom>
          <a:solidFill>
            <a:srgbClr val="FAF9F5"/>
          </a:solidFill>
          <a:ln w="30480">
            <a:solidFill>
              <a:srgbClr val="BFD3D8"/>
            </a:solidFill>
            <a:prstDash val="solid"/>
          </a:ln>
        </p:spPr>
      </p:sp>
      <p:pic>
        <p:nvPicPr>
          <p:cNvPr id="9" name="Image 1" descr="preencoded.png"/>
          <p:cNvPicPr>
            <a:picLocks noChangeAspect="1"/>
          </p:cNvPicPr>
          <p:nvPr/>
        </p:nvPicPr>
        <p:blipFill>
          <a:blip r:embed="rId3"/>
          <a:stretch>
            <a:fillRect/>
          </a:stretch>
        </p:blipFill>
        <p:spPr>
          <a:xfrm>
            <a:off x="7599521" y="3921323"/>
            <a:ext cx="60960" cy="1435894"/>
          </a:xfrm>
          <a:prstGeom prst="rect">
            <a:avLst/>
          </a:prstGeom>
        </p:spPr>
      </p:pic>
      <p:sp>
        <p:nvSpPr>
          <p:cNvPr id="10" name="Text 6"/>
          <p:cNvSpPr/>
          <p:nvPr/>
        </p:nvSpPr>
        <p:spPr>
          <a:xfrm>
            <a:off x="7917775" y="4178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/api/articles/:id</a:t>
            </a:r>
            <a:endParaRPr lang="en-US" sz="2200" dirty="0"/>
          </a:p>
        </p:txBody>
      </p:sp>
      <p:sp>
        <p:nvSpPr>
          <p:cNvPr id="11" name="Text 7"/>
          <p:cNvSpPr/>
          <p:nvPr/>
        </p:nvSpPr>
        <p:spPr>
          <a:xfrm>
            <a:off x="7917775" y="4759762"/>
            <a:ext cx="566916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Retrieve a specific article by its unique ID.</a:t>
            </a:r>
            <a:endParaRPr lang="en-US" sz="1750" dirty="0"/>
          </a:p>
        </p:txBody>
      </p:sp>
      <p:sp>
        <p:nvSpPr>
          <p:cNvPr id="12" name="Shape 8"/>
          <p:cNvSpPr/>
          <p:nvPr/>
        </p:nvSpPr>
        <p:spPr>
          <a:xfrm>
            <a:off x="7599521" y="5584031"/>
            <a:ext cx="6244709" cy="1435894"/>
          </a:xfrm>
          <a:prstGeom prst="roundRect">
            <a:avLst>
              <a:gd name="adj" fmla="val 6635"/>
            </a:avLst>
          </a:prstGeom>
          <a:solidFill>
            <a:srgbClr val="FAF9F5"/>
          </a:solidFill>
          <a:ln w="30480">
            <a:solidFill>
              <a:srgbClr val="BFD3D8"/>
            </a:solidFill>
            <a:prstDash val="solid"/>
          </a:ln>
        </p:spPr>
      </p:sp>
      <p:pic>
        <p:nvPicPr>
          <p:cNvPr id="13" name="Image 2" descr="preencoded.png"/>
          <p:cNvPicPr>
            <a:picLocks noChangeAspect="1"/>
          </p:cNvPicPr>
          <p:nvPr/>
        </p:nvPicPr>
        <p:blipFill>
          <a:blip r:embed="rId3"/>
          <a:stretch>
            <a:fillRect/>
          </a:stretch>
        </p:blipFill>
        <p:spPr>
          <a:xfrm>
            <a:off x="7599521" y="5584031"/>
            <a:ext cx="60960" cy="1435894"/>
          </a:xfrm>
          <a:prstGeom prst="rect">
            <a:avLst/>
          </a:prstGeom>
        </p:spPr>
      </p:pic>
      <p:sp>
        <p:nvSpPr>
          <p:cNvPr id="14" name="Text 9"/>
          <p:cNvSpPr/>
          <p:nvPr/>
        </p:nvSpPr>
        <p:spPr>
          <a:xfrm>
            <a:off x="7917775" y="58413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/api/trending</a:t>
            </a:r>
            <a:endParaRPr lang="en-US" sz="2200" dirty="0"/>
          </a:p>
        </p:txBody>
      </p:sp>
      <p:sp>
        <p:nvSpPr>
          <p:cNvPr id="15" name="Text 10"/>
          <p:cNvSpPr/>
          <p:nvPr/>
        </p:nvSpPr>
        <p:spPr>
          <a:xfrm>
            <a:off x="7917775" y="6422469"/>
            <a:ext cx="566916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Fetch only the currently trending content.</a:t>
            </a:r>
            <a:endParaRPr lang="en-US" sz="1750" dirty="0"/>
          </a:p>
        </p:txBody>
      </p:sp>
      <p:sp>
        <p:nvSpPr>
          <p:cNvPr id="17" name="TextBox 16">
            <a:extLst>
              <a:ext uri="{FF2B5EF4-FFF2-40B4-BE49-F238E27FC236}">
                <a16:creationId xmlns:a16="http://schemas.microsoft.com/office/drawing/2014/main" id="{F11F642E-26E0-BFAE-1B6A-D704DEA99321}"/>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1638" y="566976"/>
            <a:ext cx="9435822" cy="644366"/>
          </a:xfrm>
          <a:prstGeom prst="rect">
            <a:avLst/>
          </a:prstGeom>
          <a:noFill/>
          <a:ln/>
        </p:spPr>
        <p:txBody>
          <a:bodyPr wrap="none" lIns="0" tIns="0" rIns="0" bIns="0" rtlCol="0" anchor="t"/>
          <a:lstStyle/>
          <a:p>
            <a:pPr marL="0" indent="0" algn="l">
              <a:lnSpc>
                <a:spcPts val="5050"/>
              </a:lnSpc>
              <a:buNone/>
            </a:pPr>
            <a:r>
              <a:rPr lang="en-US" sz="4050" dirty="0">
                <a:solidFill>
                  <a:srgbClr val="2E3C4E"/>
                </a:solidFill>
                <a:latin typeface="Host Grotesk Medium" pitchFamily="34" charset="0"/>
                <a:ea typeface="Host Grotesk Medium" pitchFamily="34" charset="-122"/>
                <a:cs typeface="Host Grotesk Medium" pitchFamily="34" charset="-120"/>
              </a:rPr>
              <a:t>React Frontend: Bringing Content to Life</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06047"/>
            <a:ext cx="6342102" cy="1237298"/>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The </a:t>
            </a:r>
            <a:r>
              <a:rPr lang="en-US" sz="1600" b="1" dirty="0">
                <a:solidFill>
                  <a:srgbClr val="384653"/>
                </a:solidFill>
                <a:latin typeface="Roboto" pitchFamily="34" charset="0"/>
                <a:ea typeface="Roboto" pitchFamily="34" charset="-122"/>
                <a:cs typeface="Roboto" pitchFamily="34" charset="-120"/>
              </a:rPr>
              <a:t>React frontend</a:t>
            </a:r>
            <a:r>
              <a:rPr lang="en-US" sz="1600" dirty="0">
                <a:solidFill>
                  <a:srgbClr val="384653"/>
                </a:solidFill>
                <a:latin typeface="Roboto" pitchFamily="34" charset="0"/>
                <a:ea typeface="Roboto" pitchFamily="34" charset="-122"/>
                <a:cs typeface="Roboto" pitchFamily="34" charset="-120"/>
              </a:rPr>
              <a:t> is where all the magic happens. It fetches data from our API endpoints using </a:t>
            </a:r>
            <a:r>
              <a:rPr lang="en-US" sz="1600" b="1" dirty="0">
                <a:solidFill>
                  <a:srgbClr val="384653"/>
                </a:solidFill>
                <a:latin typeface="Roboto" pitchFamily="34" charset="0"/>
                <a:ea typeface="Roboto" pitchFamily="34" charset="-122"/>
                <a:cs typeface="Roboto" pitchFamily="34" charset="-120"/>
              </a:rPr>
              <a:t>Axios/Fetch</a:t>
            </a:r>
            <a:r>
              <a:rPr lang="en-US" sz="1600" dirty="0">
                <a:solidFill>
                  <a:srgbClr val="384653"/>
                </a:solidFill>
                <a:latin typeface="Roboto" pitchFamily="34" charset="0"/>
                <a:ea typeface="Roboto" pitchFamily="34" charset="-122"/>
                <a:cs typeface="Roboto" pitchFamily="34" charset="-120"/>
              </a:rPr>
              <a:t> and dynamically renders it into engaging components like </a:t>
            </a:r>
            <a:r>
              <a:rPr lang="en-US" sz="1600" b="1" dirty="0">
                <a:solidFill>
                  <a:srgbClr val="384653"/>
                </a:solidFill>
                <a:latin typeface="Roboto" pitchFamily="34" charset="0"/>
                <a:ea typeface="Roboto" pitchFamily="34" charset="-122"/>
                <a:cs typeface="Roboto" pitchFamily="34" charset="-120"/>
              </a:rPr>
              <a:t>Trending Cards</a:t>
            </a:r>
            <a:r>
              <a:rPr lang="en-US" sz="1600" dirty="0">
                <a:solidFill>
                  <a:srgbClr val="384653"/>
                </a:solidFill>
                <a:latin typeface="Roboto" pitchFamily="34" charset="0"/>
                <a:ea typeface="Roboto" pitchFamily="34" charset="-122"/>
                <a:cs typeface="Roboto" pitchFamily="34" charset="-120"/>
              </a:rPr>
              <a:t>, </a:t>
            </a:r>
            <a:r>
              <a:rPr lang="en-US" sz="1600" b="1" dirty="0">
                <a:solidFill>
                  <a:srgbClr val="384653"/>
                </a:solidFill>
                <a:latin typeface="Roboto" pitchFamily="34" charset="0"/>
                <a:ea typeface="Roboto" pitchFamily="34" charset="-122"/>
                <a:cs typeface="Roboto" pitchFamily="34" charset="-120"/>
              </a:rPr>
              <a:t>Featured Articles</a:t>
            </a:r>
            <a:r>
              <a:rPr lang="en-US" sz="1600" dirty="0">
                <a:solidFill>
                  <a:srgbClr val="384653"/>
                </a:solidFill>
                <a:latin typeface="Roboto" pitchFamily="34" charset="0"/>
                <a:ea typeface="Roboto" pitchFamily="34" charset="-122"/>
                <a:cs typeface="Roboto" pitchFamily="34" charset="-120"/>
              </a:rPr>
              <a:t>, and </a:t>
            </a:r>
            <a:r>
              <a:rPr lang="en-US" sz="1600" b="1" dirty="0">
                <a:solidFill>
                  <a:srgbClr val="384653"/>
                </a:solidFill>
                <a:latin typeface="Roboto" pitchFamily="34" charset="0"/>
                <a:ea typeface="Roboto" pitchFamily="34" charset="-122"/>
                <a:cs typeface="Roboto" pitchFamily="34" charset="-120"/>
              </a:rPr>
              <a:t>Popular Now</a:t>
            </a:r>
            <a:r>
              <a:rPr lang="en-US" sz="1600" dirty="0">
                <a:solidFill>
                  <a:srgbClr val="384653"/>
                </a:solidFill>
                <a:latin typeface="Roboto" pitchFamily="34" charset="0"/>
                <a:ea typeface="Roboto" pitchFamily="34" charset="-122"/>
                <a:cs typeface="Roboto" pitchFamily="34" charset="-120"/>
              </a:rPr>
              <a:t> sections.</a:t>
            </a:r>
            <a:endParaRPr lang="en-US" sz="1600" dirty="0"/>
          </a:p>
        </p:txBody>
      </p:sp>
      <p:sp>
        <p:nvSpPr>
          <p:cNvPr id="5" name="Text 2"/>
          <p:cNvSpPr/>
          <p:nvPr/>
        </p:nvSpPr>
        <p:spPr>
          <a:xfrm>
            <a:off x="7574280" y="3128843"/>
            <a:ext cx="6342102" cy="927973"/>
          </a:xfrm>
          <a:prstGeom prst="rect">
            <a:avLst/>
          </a:prstGeom>
          <a:noFill/>
          <a:ln/>
        </p:spPr>
        <p:txBody>
          <a:bodyPr wrap="squar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When a user clicks on an article, </a:t>
            </a:r>
            <a:r>
              <a:rPr lang="en-US" sz="1600" b="1" dirty="0">
                <a:solidFill>
                  <a:srgbClr val="384653"/>
                </a:solidFill>
                <a:latin typeface="Roboto" pitchFamily="34" charset="0"/>
                <a:ea typeface="Roboto" pitchFamily="34" charset="-122"/>
                <a:cs typeface="Roboto" pitchFamily="34" charset="-120"/>
              </a:rPr>
              <a:t>React Router</a:t>
            </a:r>
            <a:r>
              <a:rPr lang="en-US" sz="1600" dirty="0">
                <a:solidFill>
                  <a:srgbClr val="384653"/>
                </a:solidFill>
                <a:latin typeface="Roboto" pitchFamily="34" charset="0"/>
                <a:ea typeface="Roboto" pitchFamily="34" charset="-122"/>
                <a:cs typeface="Roboto" pitchFamily="34" charset="-120"/>
              </a:rPr>
              <a:t> seamlessly navigates them to an internal detail page, ensuring a consistent and immersive reading experience without redirecting to external links.</a:t>
            </a:r>
            <a:endParaRPr lang="en-US" sz="1600" dirty="0"/>
          </a:p>
        </p:txBody>
      </p:sp>
      <p:sp>
        <p:nvSpPr>
          <p:cNvPr id="7" name="TextBox 6">
            <a:extLst>
              <a:ext uri="{FF2B5EF4-FFF2-40B4-BE49-F238E27FC236}">
                <a16:creationId xmlns:a16="http://schemas.microsoft.com/office/drawing/2014/main" id="{7185B194-9D06-2438-7A7E-9F370519FEDC}"/>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612"/>
            <a:ext cx="12998529"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The Frontend Experience: A Glimpse into BlInk's UI</a:t>
            </a:r>
            <a:endParaRPr lang="en-US" sz="4450" dirty="0"/>
          </a:p>
        </p:txBody>
      </p:sp>
      <p:pic>
        <p:nvPicPr>
          <p:cNvPr id="3" name="Image 0" descr="preencoded.png"/>
          <p:cNvPicPr>
            <a:picLocks noChangeAspect="1"/>
          </p:cNvPicPr>
          <p:nvPr/>
        </p:nvPicPr>
        <p:blipFill>
          <a:blip r:embed="rId3"/>
          <a:stretch>
            <a:fillRect/>
          </a:stretch>
        </p:blipFill>
        <p:spPr>
          <a:xfrm>
            <a:off x="793790" y="2196703"/>
            <a:ext cx="4885015" cy="4885015"/>
          </a:xfrm>
          <a:prstGeom prst="rect">
            <a:avLst/>
          </a:prstGeom>
        </p:spPr>
      </p:pic>
      <p:sp>
        <p:nvSpPr>
          <p:cNvPr id="4" name="Text 1"/>
          <p:cNvSpPr/>
          <p:nvPr/>
        </p:nvSpPr>
        <p:spPr>
          <a:xfrm>
            <a:off x="6239828" y="2145625"/>
            <a:ext cx="7604284"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Intuitive UI:</a:t>
            </a:r>
            <a:r>
              <a:rPr lang="en-US" sz="1750" dirty="0">
                <a:solidFill>
                  <a:srgbClr val="384653"/>
                </a:solidFill>
                <a:latin typeface="Roboto" pitchFamily="34" charset="0"/>
                <a:ea typeface="Roboto" pitchFamily="34" charset="-122"/>
                <a:cs typeface="Roboto" pitchFamily="34" charset="-120"/>
              </a:rPr>
              <a:t> Crafted the entire user interface, including Home, Trending, Shows, and Featured Articles pages.</a:t>
            </a:r>
            <a:endParaRPr lang="en-US" sz="1750" dirty="0"/>
          </a:p>
        </p:txBody>
      </p:sp>
      <p:sp>
        <p:nvSpPr>
          <p:cNvPr id="5" name="Text 2"/>
          <p:cNvSpPr/>
          <p:nvPr/>
        </p:nvSpPr>
        <p:spPr>
          <a:xfrm>
            <a:off x="6239828" y="2905244"/>
            <a:ext cx="7604284"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Dynamic Components:</a:t>
            </a:r>
            <a:r>
              <a:rPr lang="en-US" sz="1750" dirty="0">
                <a:solidFill>
                  <a:srgbClr val="384653"/>
                </a:solidFill>
                <a:latin typeface="Roboto" pitchFamily="34" charset="0"/>
                <a:ea typeface="Roboto" pitchFamily="34" charset="-122"/>
                <a:cs typeface="Roboto" pitchFamily="34" charset="-120"/>
              </a:rPr>
              <a:t> Designed the Navbar, Article Cards, Carousels, and a prominent Spotlight section for key content.</a:t>
            </a:r>
            <a:endParaRPr lang="en-US" sz="1750" dirty="0"/>
          </a:p>
        </p:txBody>
      </p:sp>
      <p:sp>
        <p:nvSpPr>
          <p:cNvPr id="6" name="Text 3"/>
          <p:cNvSpPr/>
          <p:nvPr/>
        </p:nvSpPr>
        <p:spPr>
          <a:xfrm>
            <a:off x="6239828" y="3664863"/>
            <a:ext cx="7604284"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Interactive Features:</a:t>
            </a:r>
            <a:r>
              <a:rPr lang="en-US" sz="1750" dirty="0">
                <a:solidFill>
                  <a:srgbClr val="384653"/>
                </a:solidFill>
                <a:latin typeface="Roboto" pitchFamily="34" charset="0"/>
                <a:ea typeface="Roboto" pitchFamily="34" charset="-122"/>
                <a:cs typeface="Roboto" pitchFamily="34" charset="-120"/>
              </a:rPr>
              <a:t> Implemented a robust Search bar and intelligent Filters for easy content discovery.</a:t>
            </a:r>
            <a:endParaRPr lang="en-US" sz="1750" dirty="0"/>
          </a:p>
        </p:txBody>
      </p:sp>
      <p:sp>
        <p:nvSpPr>
          <p:cNvPr id="7" name="Text 4"/>
          <p:cNvSpPr/>
          <p:nvPr/>
        </p:nvSpPr>
        <p:spPr>
          <a:xfrm>
            <a:off x="6239828" y="4424482"/>
            <a:ext cx="7604284"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Seamless Integration:</a:t>
            </a:r>
            <a:r>
              <a:rPr lang="en-US" sz="1750" dirty="0">
                <a:solidFill>
                  <a:srgbClr val="384653"/>
                </a:solidFill>
                <a:latin typeface="Roboto" pitchFamily="34" charset="0"/>
                <a:ea typeface="Roboto" pitchFamily="34" charset="-122"/>
                <a:cs typeface="Roboto" pitchFamily="34" charset="-120"/>
              </a:rPr>
              <a:t> Connected with the backend using Axios for real-time article, image, and author data fetching.</a:t>
            </a:r>
            <a:endParaRPr lang="en-US" sz="1750" dirty="0"/>
          </a:p>
        </p:txBody>
      </p:sp>
      <p:sp>
        <p:nvSpPr>
          <p:cNvPr id="8" name="Text 5"/>
          <p:cNvSpPr/>
          <p:nvPr/>
        </p:nvSpPr>
        <p:spPr>
          <a:xfrm>
            <a:off x="6239828" y="5184100"/>
            <a:ext cx="7604284" cy="680323"/>
          </a:xfrm>
          <a:prstGeom prst="rect">
            <a:avLst/>
          </a:prstGeom>
          <a:noFill/>
          <a:ln/>
        </p:spPr>
        <p:txBody>
          <a:bodyPr wrap="square" lIns="0" tIns="0" rIns="0" bIns="0" rtlCol="0" anchor="t"/>
          <a:lstStyle/>
          <a:p>
            <a:pPr marL="342900" indent="-342900" algn="l">
              <a:lnSpc>
                <a:spcPts val="2650"/>
              </a:lnSpc>
              <a:buSzPct val="100000"/>
              <a:buChar char="•"/>
            </a:pPr>
            <a:r>
              <a:rPr lang="en-US" sz="1750" b="1" dirty="0">
                <a:solidFill>
                  <a:srgbClr val="384653"/>
                </a:solidFill>
                <a:latin typeface="Roboto" pitchFamily="34" charset="0"/>
                <a:ea typeface="Roboto" pitchFamily="34" charset="-122"/>
                <a:cs typeface="Roboto" pitchFamily="34" charset="-120"/>
              </a:rPr>
              <a:t>Smooth Navigation:</a:t>
            </a:r>
            <a:r>
              <a:rPr lang="en-US" sz="1750" dirty="0">
                <a:solidFill>
                  <a:srgbClr val="384653"/>
                </a:solidFill>
                <a:latin typeface="Roboto" pitchFamily="34" charset="0"/>
                <a:ea typeface="Roboto" pitchFamily="34" charset="-122"/>
                <a:cs typeface="Roboto" pitchFamily="34" charset="-120"/>
              </a:rPr>
              <a:t> Utilized React Router for seamless transitions between pages, enhancing user flow.</a:t>
            </a:r>
            <a:endParaRPr lang="en-US" sz="1750" dirty="0"/>
          </a:p>
        </p:txBody>
      </p:sp>
      <p:sp>
        <p:nvSpPr>
          <p:cNvPr id="10" name="TextBox 9">
            <a:extLst>
              <a:ext uri="{FF2B5EF4-FFF2-40B4-BE49-F238E27FC236}">
                <a16:creationId xmlns:a16="http://schemas.microsoft.com/office/drawing/2014/main" id="{0C586030-474B-A048-B28B-6A7AB3C02742}"/>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20153"/>
            <a:ext cx="9465707"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Backend Power: Node.js &amp; Express.js</a:t>
            </a:r>
            <a:endParaRPr lang="en-US" sz="4450" dirty="0"/>
          </a:p>
        </p:txBody>
      </p:sp>
      <p:sp>
        <p:nvSpPr>
          <p:cNvPr id="3" name="Text 1"/>
          <p:cNvSpPr/>
          <p:nvPr/>
        </p:nvSpPr>
        <p:spPr>
          <a:xfrm>
            <a:off x="1133951" y="2637711"/>
            <a:ext cx="12702659" cy="340162"/>
          </a:xfrm>
          <a:prstGeom prst="rect">
            <a:avLst/>
          </a:prstGeom>
          <a:noFill/>
          <a:ln/>
        </p:spPr>
        <p:txBody>
          <a:bodyPr wrap="none" lIns="0" tIns="0" rIns="0" bIns="0" rtlCol="0" anchor="t"/>
          <a:lstStyle/>
          <a:p>
            <a:pPr marL="0" indent="0" algn="l">
              <a:lnSpc>
                <a:spcPts val="2650"/>
              </a:lnSpc>
              <a:buNone/>
            </a:pPr>
            <a:r>
              <a:rPr lang="en-US" sz="1750" dirty="0">
                <a:solidFill>
                  <a:srgbClr val="C3643D"/>
                </a:solidFill>
                <a:latin typeface="Roboto" pitchFamily="34" charset="0"/>
                <a:ea typeface="Roboto" pitchFamily="34" charset="-122"/>
                <a:cs typeface="Roboto" pitchFamily="34" charset="-120"/>
              </a:rPr>
              <a:t>The unsung hero, handling data, logic, and API requests.</a:t>
            </a:r>
            <a:endParaRPr lang="en-US" sz="1750" dirty="0"/>
          </a:p>
        </p:txBody>
      </p:sp>
      <p:sp>
        <p:nvSpPr>
          <p:cNvPr id="4" name="Shape 2"/>
          <p:cNvSpPr/>
          <p:nvPr/>
        </p:nvSpPr>
        <p:spPr>
          <a:xfrm>
            <a:off x="793790" y="2382560"/>
            <a:ext cx="30480" cy="850463"/>
          </a:xfrm>
          <a:prstGeom prst="rect">
            <a:avLst/>
          </a:prstGeom>
          <a:solidFill>
            <a:srgbClr val="95CCDA"/>
          </a:solidFill>
          <a:ln/>
        </p:spPr>
      </p:sp>
      <p:sp>
        <p:nvSpPr>
          <p:cNvPr id="5" name="Shape 3"/>
          <p:cNvSpPr/>
          <p:nvPr/>
        </p:nvSpPr>
        <p:spPr>
          <a:xfrm>
            <a:off x="793790" y="3488174"/>
            <a:ext cx="6407944" cy="1654850"/>
          </a:xfrm>
          <a:prstGeom prst="roundRect">
            <a:avLst>
              <a:gd name="adj" fmla="val 5757"/>
            </a:avLst>
          </a:prstGeom>
          <a:solidFill>
            <a:srgbClr val="D9EDF2"/>
          </a:solidFill>
          <a:ln w="7620">
            <a:solidFill>
              <a:srgbClr val="BFD3D8"/>
            </a:solidFill>
            <a:prstDash val="solid"/>
          </a:ln>
        </p:spPr>
      </p:sp>
      <p:sp>
        <p:nvSpPr>
          <p:cNvPr id="6" name="Text 4"/>
          <p:cNvSpPr/>
          <p:nvPr/>
        </p:nvSpPr>
        <p:spPr>
          <a:xfrm>
            <a:off x="1028224" y="37226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REST API Foundation</a:t>
            </a:r>
            <a:endParaRPr lang="en-US" sz="2200" dirty="0"/>
          </a:p>
        </p:txBody>
      </p:sp>
      <p:sp>
        <p:nvSpPr>
          <p:cNvPr id="7" name="Text 5"/>
          <p:cNvSpPr/>
          <p:nvPr/>
        </p:nvSpPr>
        <p:spPr>
          <a:xfrm>
            <a:off x="1028224" y="4213027"/>
            <a:ext cx="5939076"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Built a robust </a:t>
            </a:r>
            <a:r>
              <a:rPr lang="en-US" sz="1750" b="1" dirty="0">
                <a:solidFill>
                  <a:srgbClr val="384653"/>
                </a:solidFill>
                <a:latin typeface="Roboto" pitchFamily="34" charset="0"/>
                <a:ea typeface="Roboto" pitchFamily="34" charset="-122"/>
                <a:cs typeface="Roboto" pitchFamily="34" charset="-120"/>
              </a:rPr>
              <a:t>REST API</a:t>
            </a:r>
            <a:r>
              <a:rPr lang="en-US" sz="1750" dirty="0">
                <a:solidFill>
                  <a:srgbClr val="384653"/>
                </a:solidFill>
                <a:latin typeface="Roboto" pitchFamily="34" charset="0"/>
                <a:ea typeface="Roboto" pitchFamily="34" charset="-122"/>
                <a:cs typeface="Roboto" pitchFamily="34" charset="-120"/>
              </a:rPr>
              <a:t> using Node.js and Express.js, connecting the frontend to our database.</a:t>
            </a:r>
            <a:endParaRPr lang="en-US" sz="1750" dirty="0"/>
          </a:p>
        </p:txBody>
      </p:sp>
      <p:sp>
        <p:nvSpPr>
          <p:cNvPr id="8" name="Shape 6"/>
          <p:cNvSpPr/>
          <p:nvPr/>
        </p:nvSpPr>
        <p:spPr>
          <a:xfrm>
            <a:off x="7428548" y="3488174"/>
            <a:ext cx="6408063" cy="1654850"/>
          </a:xfrm>
          <a:prstGeom prst="roundRect">
            <a:avLst>
              <a:gd name="adj" fmla="val 5757"/>
            </a:avLst>
          </a:prstGeom>
          <a:solidFill>
            <a:srgbClr val="D9EDF2"/>
          </a:solidFill>
          <a:ln w="7620">
            <a:solidFill>
              <a:srgbClr val="BFD3D8"/>
            </a:solidFill>
            <a:prstDash val="solid"/>
          </a:ln>
        </p:spPr>
      </p:sp>
      <p:sp>
        <p:nvSpPr>
          <p:cNvPr id="9" name="Text 7"/>
          <p:cNvSpPr/>
          <p:nvPr/>
        </p:nvSpPr>
        <p:spPr>
          <a:xfrm>
            <a:off x="7662982" y="37226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Dynamic Routing</a:t>
            </a:r>
            <a:endParaRPr lang="en-US" sz="2200" dirty="0"/>
          </a:p>
        </p:txBody>
      </p:sp>
      <p:sp>
        <p:nvSpPr>
          <p:cNvPr id="10" name="Text 8"/>
          <p:cNvSpPr/>
          <p:nvPr/>
        </p:nvSpPr>
        <p:spPr>
          <a:xfrm>
            <a:off x="7662982" y="4213027"/>
            <a:ext cx="5939195" cy="69556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Set up essential routes (</a:t>
            </a:r>
            <a:r>
              <a:rPr lang="en-US" sz="1750" dirty="0">
                <a:solidFill>
                  <a:srgbClr val="384653"/>
                </a:solidFill>
                <a:highlight>
                  <a:srgbClr val="EDECE8"/>
                </a:highlight>
                <a:latin typeface="Consolas" pitchFamily="34" charset="0"/>
                <a:ea typeface="Consolas" pitchFamily="34" charset="-122"/>
                <a:cs typeface="Consolas" pitchFamily="34" charset="-120"/>
              </a:rPr>
              <a:t>/api/articles</a:t>
            </a:r>
            <a:r>
              <a:rPr lang="en-US" sz="1750" dirty="0">
                <a:solidFill>
                  <a:srgbClr val="384653"/>
                </a:solidFill>
                <a:latin typeface="Roboto" pitchFamily="34" charset="0"/>
                <a:ea typeface="Roboto" pitchFamily="34" charset="-122"/>
                <a:cs typeface="Roboto" pitchFamily="34" charset="-120"/>
              </a:rPr>
              <a:t>, </a:t>
            </a:r>
            <a:r>
              <a:rPr lang="en-US" sz="1750" dirty="0">
                <a:solidFill>
                  <a:srgbClr val="384653"/>
                </a:solidFill>
                <a:highlight>
                  <a:srgbClr val="EDECE8"/>
                </a:highlight>
                <a:latin typeface="Consolas" pitchFamily="34" charset="0"/>
                <a:ea typeface="Consolas" pitchFamily="34" charset="-122"/>
                <a:cs typeface="Consolas" pitchFamily="34" charset="-120"/>
              </a:rPr>
              <a:t>/api/trending</a:t>
            </a:r>
            <a:r>
              <a:rPr lang="en-US" sz="1750" dirty="0">
                <a:solidFill>
                  <a:srgbClr val="384653"/>
                </a:solidFill>
                <a:latin typeface="Roboto" pitchFamily="34" charset="0"/>
                <a:ea typeface="Roboto" pitchFamily="34" charset="-122"/>
                <a:cs typeface="Roboto" pitchFamily="34" charset="-120"/>
              </a:rPr>
              <a:t>, </a:t>
            </a:r>
            <a:r>
              <a:rPr lang="en-US" sz="1750" dirty="0">
                <a:solidFill>
                  <a:srgbClr val="384653"/>
                </a:solidFill>
                <a:highlight>
                  <a:srgbClr val="EDECE8"/>
                </a:highlight>
                <a:latin typeface="Consolas" pitchFamily="34" charset="0"/>
                <a:ea typeface="Consolas" pitchFamily="34" charset="-122"/>
                <a:cs typeface="Consolas" pitchFamily="34" charset="-120"/>
              </a:rPr>
              <a:t>/api/shows</a:t>
            </a:r>
            <a:r>
              <a:rPr lang="en-US" sz="1750" dirty="0">
                <a:solidFill>
                  <a:srgbClr val="384653"/>
                </a:solidFill>
                <a:latin typeface="Roboto" pitchFamily="34" charset="0"/>
                <a:ea typeface="Roboto" pitchFamily="34" charset="-122"/>
                <a:cs typeface="Roboto" pitchFamily="34" charset="-120"/>
              </a:rPr>
              <a:t>) to serve diverse content requests efficiently.</a:t>
            </a:r>
            <a:endParaRPr lang="en-US" sz="1750" dirty="0"/>
          </a:p>
        </p:txBody>
      </p:sp>
      <p:sp>
        <p:nvSpPr>
          <p:cNvPr id="11" name="Shape 9"/>
          <p:cNvSpPr/>
          <p:nvPr/>
        </p:nvSpPr>
        <p:spPr>
          <a:xfrm>
            <a:off x="793790" y="5369838"/>
            <a:ext cx="6407944" cy="1639610"/>
          </a:xfrm>
          <a:prstGeom prst="roundRect">
            <a:avLst>
              <a:gd name="adj" fmla="val 5810"/>
            </a:avLst>
          </a:prstGeom>
          <a:solidFill>
            <a:srgbClr val="D9EDF2"/>
          </a:solidFill>
          <a:ln w="7620">
            <a:solidFill>
              <a:srgbClr val="BFD3D8"/>
            </a:solidFill>
            <a:prstDash val="solid"/>
          </a:ln>
        </p:spPr>
      </p:sp>
      <p:sp>
        <p:nvSpPr>
          <p:cNvPr id="12" name="Text 10"/>
          <p:cNvSpPr/>
          <p:nvPr/>
        </p:nvSpPr>
        <p:spPr>
          <a:xfrm>
            <a:off x="1028224" y="56042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Automated Scraping</a:t>
            </a:r>
            <a:endParaRPr lang="en-US" sz="2200" dirty="0"/>
          </a:p>
        </p:txBody>
      </p:sp>
      <p:sp>
        <p:nvSpPr>
          <p:cNvPr id="13" name="Text 11"/>
          <p:cNvSpPr/>
          <p:nvPr/>
        </p:nvSpPr>
        <p:spPr>
          <a:xfrm>
            <a:off x="1028224" y="6094690"/>
            <a:ext cx="5939076"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Integrated </a:t>
            </a:r>
            <a:r>
              <a:rPr lang="en-US" sz="1750" b="1" dirty="0">
                <a:solidFill>
                  <a:srgbClr val="384653"/>
                </a:solidFill>
                <a:latin typeface="Roboto" pitchFamily="34" charset="0"/>
                <a:ea typeface="Roboto" pitchFamily="34" charset="-122"/>
                <a:cs typeface="Roboto" pitchFamily="34" charset="-120"/>
              </a:rPr>
              <a:t>Puppeteer</a:t>
            </a:r>
            <a:r>
              <a:rPr lang="en-US" sz="1750" dirty="0">
                <a:solidFill>
                  <a:srgbClr val="384653"/>
                </a:solidFill>
                <a:latin typeface="Roboto" pitchFamily="34" charset="0"/>
                <a:ea typeface="Roboto" pitchFamily="34" charset="-122"/>
                <a:cs typeface="Roboto" pitchFamily="34" charset="-120"/>
              </a:rPr>
              <a:t> for automated scraping of Netflix Tudum, ensuring fresh and relevant content.</a:t>
            </a:r>
            <a:endParaRPr lang="en-US" sz="1750" dirty="0"/>
          </a:p>
        </p:txBody>
      </p:sp>
      <p:sp>
        <p:nvSpPr>
          <p:cNvPr id="14" name="Shape 12"/>
          <p:cNvSpPr/>
          <p:nvPr/>
        </p:nvSpPr>
        <p:spPr>
          <a:xfrm>
            <a:off x="7428548" y="5369838"/>
            <a:ext cx="6408063" cy="1639610"/>
          </a:xfrm>
          <a:prstGeom prst="roundRect">
            <a:avLst>
              <a:gd name="adj" fmla="val 5810"/>
            </a:avLst>
          </a:prstGeom>
          <a:solidFill>
            <a:srgbClr val="D9EDF2"/>
          </a:solidFill>
          <a:ln w="7620">
            <a:solidFill>
              <a:srgbClr val="BFD3D8"/>
            </a:solidFill>
            <a:prstDash val="solid"/>
          </a:ln>
        </p:spPr>
      </p:sp>
      <p:sp>
        <p:nvSpPr>
          <p:cNvPr id="15" name="Text 13"/>
          <p:cNvSpPr/>
          <p:nvPr/>
        </p:nvSpPr>
        <p:spPr>
          <a:xfrm>
            <a:off x="7662982" y="56042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Data Processing</a:t>
            </a:r>
            <a:endParaRPr lang="en-US" sz="2200" dirty="0"/>
          </a:p>
        </p:txBody>
      </p:sp>
      <p:sp>
        <p:nvSpPr>
          <p:cNvPr id="16" name="Text 14"/>
          <p:cNvSpPr/>
          <p:nvPr/>
        </p:nvSpPr>
        <p:spPr>
          <a:xfrm>
            <a:off x="7662982" y="6094690"/>
            <a:ext cx="5939195"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Ensured data quality by cleaning and structuring scraped information before delivery to the frontend.</a:t>
            </a:r>
            <a:endParaRPr lang="en-US" sz="1750" dirty="0"/>
          </a:p>
        </p:txBody>
      </p:sp>
      <p:sp>
        <p:nvSpPr>
          <p:cNvPr id="18" name="TextBox 17">
            <a:extLst>
              <a:ext uri="{FF2B5EF4-FFF2-40B4-BE49-F238E27FC236}">
                <a16:creationId xmlns:a16="http://schemas.microsoft.com/office/drawing/2014/main" id="{D74B8561-E1A0-50B2-992F-FDBB5EAB3809}"/>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58503"/>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The Tech Stack: Full-Stack Development in 3 Ways</a:t>
            </a:r>
            <a:endParaRPr lang="en-US" sz="4450" dirty="0"/>
          </a:p>
        </p:txBody>
      </p:sp>
      <p:sp>
        <p:nvSpPr>
          <p:cNvPr id="3" name="Text 1"/>
          <p:cNvSpPr/>
          <p:nvPr/>
        </p:nvSpPr>
        <p:spPr>
          <a:xfrm>
            <a:off x="793790" y="3229689"/>
            <a:ext cx="130428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BlInk leverages a powerful full-stack architecture, combining cutting-edge technologies to deliver a seamless and dynamic user experience:</a:t>
            </a:r>
            <a:endParaRPr lang="en-US" sz="1750" dirty="0"/>
          </a:p>
        </p:txBody>
      </p:sp>
      <p:sp>
        <p:nvSpPr>
          <p:cNvPr id="4" name="Shape 2"/>
          <p:cNvSpPr/>
          <p:nvPr/>
        </p:nvSpPr>
        <p:spPr>
          <a:xfrm>
            <a:off x="793790" y="4165163"/>
            <a:ext cx="4196358" cy="2705933"/>
          </a:xfrm>
          <a:prstGeom prst="roundRect">
            <a:avLst>
              <a:gd name="adj" fmla="val 3521"/>
            </a:avLst>
          </a:prstGeom>
          <a:solidFill>
            <a:srgbClr val="FAF9F5"/>
          </a:solidFill>
          <a:ln w="30480">
            <a:solidFill>
              <a:srgbClr val="BFD3D8"/>
            </a:solidFill>
            <a:prstDash val="solid"/>
          </a:ln>
        </p:spPr>
      </p:sp>
      <p:sp>
        <p:nvSpPr>
          <p:cNvPr id="5" name="Shape 3"/>
          <p:cNvSpPr/>
          <p:nvPr/>
        </p:nvSpPr>
        <p:spPr>
          <a:xfrm>
            <a:off x="824270" y="4195643"/>
            <a:ext cx="4135398" cy="680442"/>
          </a:xfrm>
          <a:prstGeom prst="roundRect">
            <a:avLst>
              <a:gd name="adj" fmla="val 8626"/>
            </a:avLst>
          </a:prstGeom>
          <a:solidFill>
            <a:srgbClr val="D9EDF2"/>
          </a:solidFill>
          <a:ln/>
        </p:spPr>
      </p:sp>
      <p:sp>
        <p:nvSpPr>
          <p:cNvPr id="6" name="Text 4"/>
          <p:cNvSpPr/>
          <p:nvPr/>
        </p:nvSpPr>
        <p:spPr>
          <a:xfrm>
            <a:off x="2721888" y="4319349"/>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384653"/>
                </a:solidFill>
                <a:latin typeface="Host Grotesk Medium" pitchFamily="34" charset="0"/>
                <a:ea typeface="Host Grotesk Medium" pitchFamily="34" charset="-122"/>
                <a:cs typeface="Host Grotesk Medium" pitchFamily="34" charset="-120"/>
              </a:rPr>
              <a:t>1</a:t>
            </a:r>
            <a:endParaRPr lang="en-US" sz="2650" dirty="0"/>
          </a:p>
        </p:txBody>
      </p:sp>
      <p:sp>
        <p:nvSpPr>
          <p:cNvPr id="7" name="Text 5"/>
          <p:cNvSpPr/>
          <p:nvPr/>
        </p:nvSpPr>
        <p:spPr>
          <a:xfrm>
            <a:off x="1051084" y="51029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React</a:t>
            </a:r>
            <a:endParaRPr lang="en-US" sz="2200" dirty="0"/>
          </a:p>
        </p:txBody>
      </p:sp>
      <p:sp>
        <p:nvSpPr>
          <p:cNvPr id="8" name="Text 6"/>
          <p:cNvSpPr/>
          <p:nvPr/>
        </p:nvSpPr>
        <p:spPr>
          <a:xfrm>
            <a:off x="1051084" y="5593318"/>
            <a:ext cx="3681770"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Powers the beautiful and responsive </a:t>
            </a:r>
            <a:r>
              <a:rPr lang="en-US" sz="1750" b="1" dirty="0">
                <a:solidFill>
                  <a:srgbClr val="384653"/>
                </a:solidFill>
                <a:latin typeface="Roboto" pitchFamily="34" charset="0"/>
                <a:ea typeface="Roboto" pitchFamily="34" charset="-122"/>
                <a:cs typeface="Roboto" pitchFamily="34" charset="-120"/>
              </a:rPr>
              <a:t>user interface</a:t>
            </a:r>
            <a:r>
              <a:rPr lang="en-US" sz="1750" dirty="0">
                <a:solidFill>
                  <a:srgbClr val="384653"/>
                </a:solidFill>
                <a:latin typeface="Roboto" pitchFamily="34" charset="0"/>
                <a:ea typeface="Roboto" pitchFamily="34" charset="-122"/>
                <a:cs typeface="Roboto" pitchFamily="34" charset="-120"/>
              </a:rPr>
              <a:t>, fetching API data to create an engaging experience.</a:t>
            </a:r>
            <a:endParaRPr lang="en-US" sz="1750" dirty="0"/>
          </a:p>
        </p:txBody>
      </p:sp>
      <p:sp>
        <p:nvSpPr>
          <p:cNvPr id="9" name="Shape 7"/>
          <p:cNvSpPr/>
          <p:nvPr/>
        </p:nvSpPr>
        <p:spPr>
          <a:xfrm>
            <a:off x="5216962" y="4165163"/>
            <a:ext cx="4196358" cy="2705933"/>
          </a:xfrm>
          <a:prstGeom prst="roundRect">
            <a:avLst>
              <a:gd name="adj" fmla="val 3521"/>
            </a:avLst>
          </a:prstGeom>
          <a:solidFill>
            <a:srgbClr val="FAF9F5"/>
          </a:solidFill>
          <a:ln w="30480">
            <a:solidFill>
              <a:srgbClr val="BFD3D8"/>
            </a:solidFill>
            <a:prstDash val="solid"/>
          </a:ln>
        </p:spPr>
      </p:sp>
      <p:sp>
        <p:nvSpPr>
          <p:cNvPr id="10" name="Shape 8"/>
          <p:cNvSpPr/>
          <p:nvPr/>
        </p:nvSpPr>
        <p:spPr>
          <a:xfrm>
            <a:off x="5247442" y="4195643"/>
            <a:ext cx="4135398" cy="680442"/>
          </a:xfrm>
          <a:prstGeom prst="roundRect">
            <a:avLst>
              <a:gd name="adj" fmla="val 8626"/>
            </a:avLst>
          </a:prstGeom>
          <a:solidFill>
            <a:srgbClr val="D9EDF2"/>
          </a:solidFill>
          <a:ln/>
        </p:spPr>
      </p:sp>
      <p:sp>
        <p:nvSpPr>
          <p:cNvPr id="11" name="Text 9"/>
          <p:cNvSpPr/>
          <p:nvPr/>
        </p:nvSpPr>
        <p:spPr>
          <a:xfrm>
            <a:off x="7145060" y="4319349"/>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384653"/>
                </a:solidFill>
                <a:latin typeface="Host Grotesk Medium" pitchFamily="34" charset="0"/>
                <a:ea typeface="Host Grotesk Medium" pitchFamily="34" charset="-122"/>
                <a:cs typeface="Host Grotesk Medium" pitchFamily="34" charset="-120"/>
              </a:rPr>
              <a:t>2</a:t>
            </a:r>
            <a:endParaRPr lang="en-US" sz="2650" dirty="0"/>
          </a:p>
        </p:txBody>
      </p:sp>
      <p:sp>
        <p:nvSpPr>
          <p:cNvPr id="12" name="Text 10"/>
          <p:cNvSpPr/>
          <p:nvPr/>
        </p:nvSpPr>
        <p:spPr>
          <a:xfrm>
            <a:off x="5474256" y="51029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Express.js (Node.js)</a:t>
            </a:r>
            <a:endParaRPr lang="en-US" sz="2200" dirty="0"/>
          </a:p>
        </p:txBody>
      </p:sp>
      <p:sp>
        <p:nvSpPr>
          <p:cNvPr id="13" name="Text 11"/>
          <p:cNvSpPr/>
          <p:nvPr/>
        </p:nvSpPr>
        <p:spPr>
          <a:xfrm>
            <a:off x="5474256" y="5593318"/>
            <a:ext cx="3681770"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Serves as the vital </a:t>
            </a:r>
            <a:r>
              <a:rPr lang="en-US" sz="1750" b="1" dirty="0">
                <a:solidFill>
                  <a:srgbClr val="384653"/>
                </a:solidFill>
                <a:latin typeface="Roboto" pitchFamily="34" charset="0"/>
                <a:ea typeface="Roboto" pitchFamily="34" charset="-122"/>
                <a:cs typeface="Roboto" pitchFamily="34" charset="-120"/>
              </a:rPr>
              <a:t>middle layer</a:t>
            </a:r>
            <a:r>
              <a:rPr lang="en-US" sz="1750" dirty="0">
                <a:solidFill>
                  <a:srgbClr val="384653"/>
                </a:solidFill>
                <a:latin typeface="Roboto" pitchFamily="34" charset="0"/>
                <a:ea typeface="Roboto" pitchFamily="34" charset="-122"/>
                <a:cs typeface="Roboto" pitchFamily="34" charset="-120"/>
              </a:rPr>
              <a:t>, handling API logic, web scraping, and core backend operations.</a:t>
            </a:r>
            <a:endParaRPr lang="en-US" sz="1750" dirty="0"/>
          </a:p>
        </p:txBody>
      </p:sp>
      <p:sp>
        <p:nvSpPr>
          <p:cNvPr id="14" name="Shape 12"/>
          <p:cNvSpPr/>
          <p:nvPr/>
        </p:nvSpPr>
        <p:spPr>
          <a:xfrm>
            <a:off x="9640133" y="4165163"/>
            <a:ext cx="4196358" cy="2705933"/>
          </a:xfrm>
          <a:prstGeom prst="roundRect">
            <a:avLst>
              <a:gd name="adj" fmla="val 3521"/>
            </a:avLst>
          </a:prstGeom>
          <a:solidFill>
            <a:srgbClr val="FAF9F5"/>
          </a:solidFill>
          <a:ln w="30480">
            <a:solidFill>
              <a:srgbClr val="BFD3D8"/>
            </a:solidFill>
            <a:prstDash val="solid"/>
          </a:ln>
        </p:spPr>
      </p:sp>
      <p:sp>
        <p:nvSpPr>
          <p:cNvPr id="15" name="Shape 13"/>
          <p:cNvSpPr/>
          <p:nvPr/>
        </p:nvSpPr>
        <p:spPr>
          <a:xfrm>
            <a:off x="9670613" y="4195643"/>
            <a:ext cx="4135398" cy="680442"/>
          </a:xfrm>
          <a:prstGeom prst="roundRect">
            <a:avLst>
              <a:gd name="adj" fmla="val 8626"/>
            </a:avLst>
          </a:prstGeom>
          <a:solidFill>
            <a:srgbClr val="D9EDF2"/>
          </a:solidFill>
          <a:ln/>
        </p:spPr>
      </p:sp>
      <p:sp>
        <p:nvSpPr>
          <p:cNvPr id="16" name="Text 14"/>
          <p:cNvSpPr/>
          <p:nvPr/>
        </p:nvSpPr>
        <p:spPr>
          <a:xfrm>
            <a:off x="11568232" y="4319349"/>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384653"/>
                </a:solidFill>
                <a:latin typeface="Host Grotesk Medium" pitchFamily="34" charset="0"/>
                <a:ea typeface="Host Grotesk Medium" pitchFamily="34" charset="-122"/>
                <a:cs typeface="Host Grotesk Medium" pitchFamily="34" charset="-120"/>
              </a:rPr>
              <a:t>3</a:t>
            </a:r>
            <a:endParaRPr lang="en-US" sz="2650" dirty="0"/>
          </a:p>
        </p:txBody>
      </p:sp>
      <p:sp>
        <p:nvSpPr>
          <p:cNvPr id="17" name="Text 15"/>
          <p:cNvSpPr/>
          <p:nvPr/>
        </p:nvSpPr>
        <p:spPr>
          <a:xfrm>
            <a:off x="9897427" y="51029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MongoDB</a:t>
            </a:r>
            <a:endParaRPr lang="en-US" sz="2200" dirty="0"/>
          </a:p>
        </p:txBody>
      </p:sp>
      <p:sp>
        <p:nvSpPr>
          <p:cNvPr id="18" name="Text 16"/>
          <p:cNvSpPr/>
          <p:nvPr/>
        </p:nvSpPr>
        <p:spPr>
          <a:xfrm>
            <a:off x="9897427" y="5593318"/>
            <a:ext cx="3681770"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Provides robust and flexible </a:t>
            </a:r>
            <a:r>
              <a:rPr lang="en-US" sz="1750" b="1" dirty="0">
                <a:solidFill>
                  <a:srgbClr val="384653"/>
                </a:solidFill>
                <a:latin typeface="Roboto" pitchFamily="34" charset="0"/>
                <a:ea typeface="Roboto" pitchFamily="34" charset="-122"/>
                <a:cs typeface="Roboto" pitchFamily="34" charset="-120"/>
              </a:rPr>
              <a:t>storage</a:t>
            </a:r>
            <a:r>
              <a:rPr lang="en-US" sz="1750" dirty="0">
                <a:solidFill>
                  <a:srgbClr val="384653"/>
                </a:solidFill>
                <a:latin typeface="Roboto" pitchFamily="34" charset="0"/>
                <a:ea typeface="Roboto" pitchFamily="34" charset="-122"/>
                <a:cs typeface="Roboto" pitchFamily="34" charset="-120"/>
              </a:rPr>
              <a:t> for all articles, user data, and content metadata.</a:t>
            </a:r>
            <a:endParaRPr lang="en-US" sz="1750" dirty="0"/>
          </a:p>
        </p:txBody>
      </p:sp>
      <p:sp>
        <p:nvSpPr>
          <p:cNvPr id="20" name="TextBox 19">
            <a:extLst>
              <a:ext uri="{FF2B5EF4-FFF2-40B4-BE49-F238E27FC236}">
                <a16:creationId xmlns:a16="http://schemas.microsoft.com/office/drawing/2014/main" id="{8EB3AC93-CA23-B8BB-3D94-8A4AD5C515F5}"/>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00225"/>
            <a:ext cx="10796349"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Python's Role in BlInk: Versatility in Action</a:t>
            </a:r>
            <a:endParaRPr lang="en-US" sz="4450" dirty="0"/>
          </a:p>
        </p:txBody>
      </p:sp>
      <p:sp>
        <p:nvSpPr>
          <p:cNvPr id="3" name="Text 1"/>
          <p:cNvSpPr/>
          <p:nvPr/>
        </p:nvSpPr>
        <p:spPr>
          <a:xfrm>
            <a:off x="793790" y="2962632"/>
            <a:ext cx="130428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Python plays a crucial, multi-faceted role in the development and operation of BlInk, demonstrating its versatility across different aspects of the project:</a:t>
            </a:r>
            <a:endParaRPr lang="en-US" sz="1750" dirty="0"/>
          </a:p>
        </p:txBody>
      </p:sp>
      <p:sp>
        <p:nvSpPr>
          <p:cNvPr id="4" name="Shape 2"/>
          <p:cNvSpPr/>
          <p:nvPr/>
        </p:nvSpPr>
        <p:spPr>
          <a:xfrm>
            <a:off x="793790" y="4011454"/>
            <a:ext cx="3192542" cy="283488"/>
          </a:xfrm>
          <a:prstGeom prst="roundRect">
            <a:avLst>
              <a:gd name="adj" fmla="val 33606"/>
            </a:avLst>
          </a:prstGeom>
          <a:solidFill>
            <a:srgbClr val="D9EDF2"/>
          </a:solidFill>
          <a:ln w="7620">
            <a:solidFill>
              <a:srgbClr val="BFD3D8"/>
            </a:solidFill>
            <a:prstDash val="solid"/>
          </a:ln>
        </p:spPr>
      </p:sp>
      <p:pic>
        <p:nvPicPr>
          <p:cNvPr id="5" name="Image 0" descr="preencoded.png"/>
          <p:cNvPicPr>
            <a:picLocks noChangeAspect="1"/>
          </p:cNvPicPr>
          <p:nvPr/>
        </p:nvPicPr>
        <p:blipFill>
          <a:blip r:embed="rId3"/>
          <a:stretch>
            <a:fillRect/>
          </a:stretch>
        </p:blipFill>
        <p:spPr>
          <a:xfrm>
            <a:off x="793790" y="4011454"/>
            <a:ext cx="3192542" cy="283488"/>
          </a:xfrm>
          <a:prstGeom prst="rect">
            <a:avLst/>
          </a:prstGeom>
        </p:spPr>
      </p:pic>
      <p:sp>
        <p:nvSpPr>
          <p:cNvPr id="6" name="Text 3"/>
          <p:cNvSpPr/>
          <p:nvPr/>
        </p:nvSpPr>
        <p:spPr>
          <a:xfrm>
            <a:off x="4156353" y="4011454"/>
            <a:ext cx="796052" cy="283488"/>
          </a:xfrm>
          <a:prstGeom prst="rect">
            <a:avLst/>
          </a:prstGeom>
          <a:noFill/>
          <a:ln/>
        </p:spPr>
        <p:txBody>
          <a:bodyPr wrap="none" lIns="0" tIns="0" rIns="0" bIns="0" rtlCol="0" anchor="t"/>
          <a:lstStyle/>
          <a:p>
            <a:pPr marL="0" indent="0" algn="l">
              <a:lnSpc>
                <a:spcPts val="2200"/>
              </a:lnSpc>
              <a:buNone/>
            </a:pPr>
            <a:r>
              <a:rPr lang="en-US" sz="2200" dirty="0">
                <a:solidFill>
                  <a:srgbClr val="384653"/>
                </a:solidFill>
                <a:latin typeface="Host Grotesk Medium" pitchFamily="34" charset="0"/>
                <a:ea typeface="Host Grotesk Medium" pitchFamily="34" charset="-122"/>
                <a:cs typeface="Host Grotesk Medium" pitchFamily="34" charset="-120"/>
              </a:rPr>
              <a:t>100%</a:t>
            </a:r>
            <a:endParaRPr lang="en-US" sz="2200" dirty="0"/>
          </a:p>
        </p:txBody>
      </p:sp>
      <p:sp>
        <p:nvSpPr>
          <p:cNvPr id="7" name="Text 4"/>
          <p:cNvSpPr/>
          <p:nvPr/>
        </p:nvSpPr>
        <p:spPr>
          <a:xfrm>
            <a:off x="793790" y="4578310"/>
            <a:ext cx="3647837"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Django Backend &amp; REST API</a:t>
            </a:r>
            <a:endParaRPr lang="en-US" sz="2200" dirty="0"/>
          </a:p>
        </p:txBody>
      </p:sp>
      <p:sp>
        <p:nvSpPr>
          <p:cNvPr id="8" name="Text 5"/>
          <p:cNvSpPr/>
          <p:nvPr/>
        </p:nvSpPr>
        <p:spPr>
          <a:xfrm>
            <a:off x="793790" y="5068729"/>
            <a:ext cx="4158615"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Forms the powerful backbone, providing a robust framework for the application's core logic and API services.</a:t>
            </a:r>
            <a:endParaRPr lang="en-US" sz="1750" dirty="0"/>
          </a:p>
        </p:txBody>
      </p:sp>
      <p:sp>
        <p:nvSpPr>
          <p:cNvPr id="9" name="Shape 6"/>
          <p:cNvSpPr/>
          <p:nvPr/>
        </p:nvSpPr>
        <p:spPr>
          <a:xfrm>
            <a:off x="5235893" y="4011454"/>
            <a:ext cx="3376732" cy="283488"/>
          </a:xfrm>
          <a:prstGeom prst="roundRect">
            <a:avLst>
              <a:gd name="adj" fmla="val 33606"/>
            </a:avLst>
          </a:prstGeom>
          <a:solidFill>
            <a:srgbClr val="D9EDF2"/>
          </a:solidFill>
          <a:ln w="7620">
            <a:solidFill>
              <a:srgbClr val="BFD3D8"/>
            </a:solidFill>
            <a:prstDash val="solid"/>
          </a:ln>
        </p:spPr>
      </p:sp>
      <p:pic>
        <p:nvPicPr>
          <p:cNvPr id="10" name="Image 1" descr="preencoded.png"/>
          <p:cNvPicPr>
            <a:picLocks noChangeAspect="1"/>
          </p:cNvPicPr>
          <p:nvPr/>
        </p:nvPicPr>
        <p:blipFill>
          <a:blip r:embed="rId4"/>
          <a:stretch>
            <a:fillRect/>
          </a:stretch>
        </p:blipFill>
        <p:spPr>
          <a:xfrm>
            <a:off x="5235893" y="4011454"/>
            <a:ext cx="3038951" cy="283488"/>
          </a:xfrm>
          <a:prstGeom prst="rect">
            <a:avLst/>
          </a:prstGeom>
        </p:spPr>
      </p:pic>
      <p:sp>
        <p:nvSpPr>
          <p:cNvPr id="11" name="Text 7"/>
          <p:cNvSpPr/>
          <p:nvPr/>
        </p:nvSpPr>
        <p:spPr>
          <a:xfrm>
            <a:off x="8782645" y="4011454"/>
            <a:ext cx="611862" cy="283488"/>
          </a:xfrm>
          <a:prstGeom prst="rect">
            <a:avLst/>
          </a:prstGeom>
          <a:noFill/>
          <a:ln/>
        </p:spPr>
        <p:txBody>
          <a:bodyPr wrap="none" lIns="0" tIns="0" rIns="0" bIns="0" rtlCol="0" anchor="t"/>
          <a:lstStyle/>
          <a:p>
            <a:pPr marL="0" indent="0" algn="l">
              <a:lnSpc>
                <a:spcPts val="2200"/>
              </a:lnSpc>
              <a:buNone/>
            </a:pPr>
            <a:r>
              <a:rPr lang="en-US" sz="2200" dirty="0">
                <a:solidFill>
                  <a:srgbClr val="384653"/>
                </a:solidFill>
                <a:latin typeface="Host Grotesk Medium" pitchFamily="34" charset="0"/>
                <a:ea typeface="Host Grotesk Medium" pitchFamily="34" charset="-122"/>
                <a:cs typeface="Host Grotesk Medium" pitchFamily="34" charset="-120"/>
              </a:rPr>
              <a:t>90%</a:t>
            </a:r>
            <a:endParaRPr lang="en-US" sz="2200" dirty="0"/>
          </a:p>
        </p:txBody>
      </p:sp>
      <p:sp>
        <p:nvSpPr>
          <p:cNvPr id="12" name="Text 8"/>
          <p:cNvSpPr/>
          <p:nvPr/>
        </p:nvSpPr>
        <p:spPr>
          <a:xfrm>
            <a:off x="5235893" y="45783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Web Scraping</a:t>
            </a:r>
            <a:endParaRPr lang="en-US" sz="2200" dirty="0"/>
          </a:p>
        </p:txBody>
      </p:sp>
      <p:sp>
        <p:nvSpPr>
          <p:cNvPr id="13" name="Text 9"/>
          <p:cNvSpPr/>
          <p:nvPr/>
        </p:nvSpPr>
        <p:spPr>
          <a:xfrm>
            <a:off x="5235893" y="5068729"/>
            <a:ext cx="4158615"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Utilizes BeautifulSoup and Requests for efficient and precise data extraction from various online sources, ensuring fresh content.</a:t>
            </a:r>
            <a:endParaRPr lang="en-US" sz="1750" dirty="0"/>
          </a:p>
        </p:txBody>
      </p:sp>
      <p:sp>
        <p:nvSpPr>
          <p:cNvPr id="14" name="Shape 10"/>
          <p:cNvSpPr/>
          <p:nvPr/>
        </p:nvSpPr>
        <p:spPr>
          <a:xfrm>
            <a:off x="9677995" y="4011454"/>
            <a:ext cx="3376732" cy="283488"/>
          </a:xfrm>
          <a:prstGeom prst="roundRect">
            <a:avLst>
              <a:gd name="adj" fmla="val 33606"/>
            </a:avLst>
          </a:prstGeom>
          <a:solidFill>
            <a:srgbClr val="D9EDF2"/>
          </a:solidFill>
          <a:ln w="7620">
            <a:solidFill>
              <a:srgbClr val="BFD3D8"/>
            </a:solidFill>
            <a:prstDash val="solid"/>
          </a:ln>
        </p:spPr>
      </p:sp>
      <p:pic>
        <p:nvPicPr>
          <p:cNvPr id="15" name="Image 2" descr="preencoded.png"/>
          <p:cNvPicPr>
            <a:picLocks noChangeAspect="1"/>
          </p:cNvPicPr>
          <p:nvPr/>
        </p:nvPicPr>
        <p:blipFill>
          <a:blip r:embed="rId5"/>
          <a:stretch>
            <a:fillRect/>
          </a:stretch>
        </p:blipFill>
        <p:spPr>
          <a:xfrm>
            <a:off x="9677995" y="4011454"/>
            <a:ext cx="2701290" cy="283488"/>
          </a:xfrm>
          <a:prstGeom prst="rect">
            <a:avLst/>
          </a:prstGeom>
        </p:spPr>
      </p:pic>
      <p:sp>
        <p:nvSpPr>
          <p:cNvPr id="16" name="Text 11"/>
          <p:cNvSpPr/>
          <p:nvPr/>
        </p:nvSpPr>
        <p:spPr>
          <a:xfrm>
            <a:off x="13224748" y="4011454"/>
            <a:ext cx="611862" cy="283488"/>
          </a:xfrm>
          <a:prstGeom prst="rect">
            <a:avLst/>
          </a:prstGeom>
          <a:noFill/>
          <a:ln/>
        </p:spPr>
        <p:txBody>
          <a:bodyPr wrap="none" lIns="0" tIns="0" rIns="0" bIns="0" rtlCol="0" anchor="t"/>
          <a:lstStyle/>
          <a:p>
            <a:pPr marL="0" indent="0" algn="l">
              <a:lnSpc>
                <a:spcPts val="2200"/>
              </a:lnSpc>
              <a:buNone/>
            </a:pPr>
            <a:r>
              <a:rPr lang="en-US" sz="2200" dirty="0">
                <a:solidFill>
                  <a:srgbClr val="384653"/>
                </a:solidFill>
                <a:latin typeface="Host Grotesk Medium" pitchFamily="34" charset="0"/>
                <a:ea typeface="Host Grotesk Medium" pitchFamily="34" charset="-122"/>
                <a:cs typeface="Host Grotesk Medium" pitchFamily="34" charset="-120"/>
              </a:rPr>
              <a:t>80%</a:t>
            </a:r>
            <a:endParaRPr lang="en-US" sz="2200" dirty="0"/>
          </a:p>
        </p:txBody>
      </p:sp>
      <p:sp>
        <p:nvSpPr>
          <p:cNvPr id="17" name="Text 12"/>
          <p:cNvSpPr/>
          <p:nvPr/>
        </p:nvSpPr>
        <p:spPr>
          <a:xfrm>
            <a:off x="9677995" y="45783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Data Handling</a:t>
            </a:r>
            <a:endParaRPr lang="en-US" sz="2200" dirty="0"/>
          </a:p>
        </p:txBody>
      </p:sp>
      <p:sp>
        <p:nvSpPr>
          <p:cNvPr id="18" name="Text 13"/>
          <p:cNvSpPr/>
          <p:nvPr/>
        </p:nvSpPr>
        <p:spPr>
          <a:xfrm>
            <a:off x="9677995" y="5068729"/>
            <a:ext cx="4158615"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Leverages Pandas for sophisticated data manipulation and analysis, crucial for structuring and preparing content for the database.</a:t>
            </a:r>
            <a:endParaRPr lang="en-US" sz="1750" dirty="0"/>
          </a:p>
        </p:txBody>
      </p:sp>
      <p:sp>
        <p:nvSpPr>
          <p:cNvPr id="21" name="TextBox 20">
            <a:extLst>
              <a:ext uri="{FF2B5EF4-FFF2-40B4-BE49-F238E27FC236}">
                <a16:creationId xmlns:a16="http://schemas.microsoft.com/office/drawing/2014/main" id="{C9B76142-1BA9-A1BE-8D92-9BA0131459DD}"/>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86514"/>
            <a:ext cx="2964656" cy="354330"/>
          </a:xfrm>
          <a:prstGeom prst="rect">
            <a:avLst/>
          </a:prstGeom>
          <a:noFill/>
          <a:ln/>
        </p:spPr>
        <p:txBody>
          <a:bodyPr wrap="none" lIns="0" tIns="0" rIns="0" bIns="0" rtlCol="0" anchor="t"/>
          <a:lstStyle/>
          <a:p>
            <a:pPr marL="0" indent="0" algn="l">
              <a:lnSpc>
                <a:spcPts val="2750"/>
              </a:lnSpc>
              <a:buNone/>
            </a:pPr>
            <a:r>
              <a:rPr lang="en-US" sz="2200" dirty="0">
                <a:solidFill>
                  <a:srgbClr val="2E3C4E"/>
                </a:solidFill>
                <a:latin typeface="Host Grotesk Medium" pitchFamily="34" charset="0"/>
                <a:ea typeface="Host Grotesk Medium" pitchFamily="34" charset="-122"/>
                <a:cs typeface="Host Grotesk Medium" pitchFamily="34" charset="-120"/>
              </a:rPr>
              <a:t>Challenges &amp; Solutions</a:t>
            </a:r>
            <a:endParaRPr lang="en-US" sz="2200" dirty="0"/>
          </a:p>
        </p:txBody>
      </p:sp>
      <p:sp>
        <p:nvSpPr>
          <p:cNvPr id="3" name="Shape 1"/>
          <p:cNvSpPr/>
          <p:nvPr/>
        </p:nvSpPr>
        <p:spPr>
          <a:xfrm>
            <a:off x="793790" y="1494473"/>
            <a:ext cx="13042821" cy="5453182"/>
          </a:xfrm>
          <a:prstGeom prst="roundRect">
            <a:avLst>
              <a:gd name="adj" fmla="val 1747"/>
            </a:avLst>
          </a:prstGeom>
          <a:noFill/>
          <a:ln w="7620">
            <a:solidFill>
              <a:srgbClr val="000000">
                <a:alpha val="8000"/>
              </a:srgbClr>
            </a:solidFill>
            <a:prstDash val="solid"/>
          </a:ln>
        </p:spPr>
      </p:sp>
      <p:sp>
        <p:nvSpPr>
          <p:cNvPr id="4" name="Shape 2"/>
          <p:cNvSpPr/>
          <p:nvPr/>
        </p:nvSpPr>
        <p:spPr>
          <a:xfrm>
            <a:off x="801410" y="1502092"/>
            <a:ext cx="13027581" cy="1529120"/>
          </a:xfrm>
          <a:prstGeom prst="rect">
            <a:avLst/>
          </a:prstGeom>
          <a:solidFill>
            <a:srgbClr val="FFFFFF">
              <a:alpha val="4000"/>
            </a:srgbClr>
          </a:solidFill>
          <a:ln/>
        </p:spPr>
      </p:sp>
      <p:sp>
        <p:nvSpPr>
          <p:cNvPr id="5" name="Text 3"/>
          <p:cNvSpPr/>
          <p:nvPr/>
        </p:nvSpPr>
        <p:spPr>
          <a:xfrm>
            <a:off x="1028224" y="1645801"/>
            <a:ext cx="4070033" cy="425291"/>
          </a:xfrm>
          <a:prstGeom prst="rect">
            <a:avLst/>
          </a:prstGeom>
          <a:noFill/>
          <a:ln/>
        </p:spPr>
        <p:txBody>
          <a:bodyPr wrap="none" lIns="0" tIns="0" rIns="0" bIns="0" rtlCol="0" anchor="t"/>
          <a:lstStyle/>
          <a:p>
            <a:pPr marL="0" indent="0" algn="l">
              <a:lnSpc>
                <a:spcPts val="3300"/>
              </a:lnSpc>
              <a:buNone/>
            </a:pPr>
            <a:r>
              <a:rPr lang="en-US" sz="2650" dirty="0">
                <a:solidFill>
                  <a:srgbClr val="2E3C4E"/>
                </a:solidFill>
                <a:latin typeface="Host Grotesk Medium" pitchFamily="34" charset="0"/>
                <a:ea typeface="Host Grotesk Medium" pitchFamily="34" charset="-122"/>
                <a:cs typeface="Host Grotesk Medium" pitchFamily="34" charset="-120"/>
              </a:rPr>
              <a:t>Challenge: Data Variability</a:t>
            </a:r>
            <a:endParaRPr lang="en-US" sz="2650" dirty="0"/>
          </a:p>
        </p:txBody>
      </p:sp>
      <p:sp>
        <p:nvSpPr>
          <p:cNvPr id="6" name="Text 4"/>
          <p:cNvSpPr/>
          <p:nvPr/>
        </p:nvSpPr>
        <p:spPr>
          <a:xfrm>
            <a:off x="1028224" y="2207181"/>
            <a:ext cx="605635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Movie data from different sources had inconsistent formats and missing fields.</a:t>
            </a:r>
            <a:endParaRPr lang="en-US" sz="1750" dirty="0"/>
          </a:p>
        </p:txBody>
      </p:sp>
      <p:sp>
        <p:nvSpPr>
          <p:cNvPr id="7" name="Text 5"/>
          <p:cNvSpPr/>
          <p:nvPr/>
        </p:nvSpPr>
        <p:spPr>
          <a:xfrm>
            <a:off x="7545824" y="1645801"/>
            <a:ext cx="5529739" cy="425291"/>
          </a:xfrm>
          <a:prstGeom prst="rect">
            <a:avLst/>
          </a:prstGeom>
          <a:noFill/>
          <a:ln/>
        </p:spPr>
        <p:txBody>
          <a:bodyPr wrap="none" lIns="0" tIns="0" rIns="0" bIns="0" rtlCol="0" anchor="t"/>
          <a:lstStyle/>
          <a:p>
            <a:pPr marL="0" indent="0" algn="l">
              <a:lnSpc>
                <a:spcPts val="3300"/>
              </a:lnSpc>
              <a:buNone/>
            </a:pPr>
            <a:r>
              <a:rPr lang="en-US" sz="2650" dirty="0">
                <a:solidFill>
                  <a:srgbClr val="2E3C4E"/>
                </a:solidFill>
                <a:latin typeface="Host Grotesk Medium" pitchFamily="34" charset="0"/>
                <a:ea typeface="Host Grotesk Medium" pitchFamily="34" charset="-122"/>
                <a:cs typeface="Host Grotesk Medium" pitchFamily="34" charset="-120"/>
              </a:rPr>
              <a:t>Solution: Robust Data Normalization</a:t>
            </a:r>
            <a:endParaRPr lang="en-US" sz="2650" dirty="0"/>
          </a:p>
        </p:txBody>
      </p:sp>
      <p:sp>
        <p:nvSpPr>
          <p:cNvPr id="8" name="Text 6"/>
          <p:cNvSpPr/>
          <p:nvPr/>
        </p:nvSpPr>
        <p:spPr>
          <a:xfrm>
            <a:off x="7545824" y="2207181"/>
            <a:ext cx="605635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Implemented comprehensive data cleaning and schema validation to ensure consistency before storage.</a:t>
            </a:r>
            <a:endParaRPr lang="en-US" sz="1750" dirty="0"/>
          </a:p>
        </p:txBody>
      </p:sp>
      <p:sp>
        <p:nvSpPr>
          <p:cNvPr id="9" name="Shape 7"/>
          <p:cNvSpPr/>
          <p:nvPr/>
        </p:nvSpPr>
        <p:spPr>
          <a:xfrm>
            <a:off x="801410" y="3031212"/>
            <a:ext cx="13027581" cy="1954411"/>
          </a:xfrm>
          <a:prstGeom prst="rect">
            <a:avLst/>
          </a:prstGeom>
          <a:solidFill>
            <a:srgbClr val="000000">
              <a:alpha val="4000"/>
            </a:srgbClr>
          </a:solidFill>
          <a:ln/>
        </p:spPr>
      </p:sp>
      <p:sp>
        <p:nvSpPr>
          <p:cNvPr id="10" name="Text 8"/>
          <p:cNvSpPr/>
          <p:nvPr/>
        </p:nvSpPr>
        <p:spPr>
          <a:xfrm>
            <a:off x="1028224" y="3174921"/>
            <a:ext cx="5643682" cy="425291"/>
          </a:xfrm>
          <a:prstGeom prst="rect">
            <a:avLst/>
          </a:prstGeom>
          <a:noFill/>
          <a:ln/>
        </p:spPr>
        <p:txBody>
          <a:bodyPr wrap="none" lIns="0" tIns="0" rIns="0" bIns="0" rtlCol="0" anchor="t"/>
          <a:lstStyle/>
          <a:p>
            <a:pPr marL="0" indent="0" algn="l">
              <a:lnSpc>
                <a:spcPts val="3300"/>
              </a:lnSpc>
              <a:buNone/>
            </a:pPr>
            <a:r>
              <a:rPr lang="en-US" sz="2650" dirty="0">
                <a:solidFill>
                  <a:srgbClr val="2E3C4E"/>
                </a:solidFill>
                <a:latin typeface="Host Grotesk Medium" pitchFamily="34" charset="0"/>
                <a:ea typeface="Host Grotesk Medium" pitchFamily="34" charset="-122"/>
                <a:cs typeface="Host Grotesk Medium" pitchFamily="34" charset="-120"/>
              </a:rPr>
              <a:t>Challenge: Performance Bottlenecks</a:t>
            </a:r>
            <a:endParaRPr lang="en-US" sz="2650" dirty="0"/>
          </a:p>
        </p:txBody>
      </p:sp>
      <p:sp>
        <p:nvSpPr>
          <p:cNvPr id="11" name="Text 9"/>
          <p:cNvSpPr/>
          <p:nvPr/>
        </p:nvSpPr>
        <p:spPr>
          <a:xfrm>
            <a:off x="1028224" y="3736300"/>
            <a:ext cx="6056352"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Initial API responses were slow due to large data payloads.</a:t>
            </a:r>
            <a:endParaRPr lang="en-US" sz="1750" dirty="0"/>
          </a:p>
        </p:txBody>
      </p:sp>
      <p:sp>
        <p:nvSpPr>
          <p:cNvPr id="12" name="Text 10"/>
          <p:cNvSpPr/>
          <p:nvPr/>
        </p:nvSpPr>
        <p:spPr>
          <a:xfrm>
            <a:off x="7545824" y="3174921"/>
            <a:ext cx="6056352" cy="850583"/>
          </a:xfrm>
          <a:prstGeom prst="rect">
            <a:avLst/>
          </a:prstGeom>
          <a:noFill/>
          <a:ln/>
        </p:spPr>
        <p:txBody>
          <a:bodyPr wrap="square" lIns="0" tIns="0" rIns="0" bIns="0" rtlCol="0" anchor="t"/>
          <a:lstStyle/>
          <a:p>
            <a:pPr marL="0" indent="0" algn="l">
              <a:lnSpc>
                <a:spcPts val="3300"/>
              </a:lnSpc>
              <a:buNone/>
            </a:pPr>
            <a:r>
              <a:rPr lang="en-US" sz="2650" dirty="0">
                <a:solidFill>
                  <a:srgbClr val="2E3C4E"/>
                </a:solidFill>
                <a:latin typeface="Host Grotesk Medium" pitchFamily="34" charset="0"/>
                <a:ea typeface="Host Grotesk Medium" pitchFamily="34" charset="-122"/>
                <a:cs typeface="Host Grotesk Medium" pitchFamily="34" charset="-120"/>
              </a:rPr>
              <a:t>Solution: Optimized API Design &amp; Caching</a:t>
            </a:r>
            <a:endParaRPr lang="en-US" sz="2650" dirty="0"/>
          </a:p>
        </p:txBody>
      </p:sp>
      <p:sp>
        <p:nvSpPr>
          <p:cNvPr id="13" name="Text 11"/>
          <p:cNvSpPr/>
          <p:nvPr/>
        </p:nvSpPr>
        <p:spPr>
          <a:xfrm>
            <a:off x="7545824" y="4161592"/>
            <a:ext cx="605635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Introduced pagination, lazy loading, and caching mechanisms to drastically improve response times.</a:t>
            </a:r>
            <a:endParaRPr lang="en-US" sz="1750" dirty="0"/>
          </a:p>
        </p:txBody>
      </p:sp>
      <p:sp>
        <p:nvSpPr>
          <p:cNvPr id="14" name="Shape 12"/>
          <p:cNvSpPr/>
          <p:nvPr/>
        </p:nvSpPr>
        <p:spPr>
          <a:xfrm>
            <a:off x="801410" y="4985623"/>
            <a:ext cx="13027581" cy="1954411"/>
          </a:xfrm>
          <a:prstGeom prst="rect">
            <a:avLst/>
          </a:prstGeom>
          <a:solidFill>
            <a:srgbClr val="FFFFFF">
              <a:alpha val="4000"/>
            </a:srgbClr>
          </a:solidFill>
          <a:ln/>
        </p:spPr>
      </p:sp>
      <p:sp>
        <p:nvSpPr>
          <p:cNvPr id="15" name="Text 13"/>
          <p:cNvSpPr/>
          <p:nvPr/>
        </p:nvSpPr>
        <p:spPr>
          <a:xfrm>
            <a:off x="1028224" y="5129332"/>
            <a:ext cx="5952887" cy="425291"/>
          </a:xfrm>
          <a:prstGeom prst="rect">
            <a:avLst/>
          </a:prstGeom>
          <a:noFill/>
          <a:ln/>
        </p:spPr>
        <p:txBody>
          <a:bodyPr wrap="none" lIns="0" tIns="0" rIns="0" bIns="0" rtlCol="0" anchor="t"/>
          <a:lstStyle/>
          <a:p>
            <a:pPr marL="0" indent="0" algn="l">
              <a:lnSpc>
                <a:spcPts val="3300"/>
              </a:lnSpc>
              <a:buNone/>
            </a:pPr>
            <a:r>
              <a:rPr lang="en-US" sz="2650" dirty="0">
                <a:solidFill>
                  <a:srgbClr val="2E3C4E"/>
                </a:solidFill>
                <a:latin typeface="Host Grotesk Medium" pitchFamily="34" charset="0"/>
                <a:ea typeface="Host Grotesk Medium" pitchFamily="34" charset="-122"/>
                <a:cs typeface="Host Grotesk Medium" pitchFamily="34" charset="-120"/>
              </a:rPr>
              <a:t>Challenge: Real-time Content Updates</a:t>
            </a:r>
            <a:endParaRPr lang="en-US" sz="2650" dirty="0"/>
          </a:p>
        </p:txBody>
      </p:sp>
      <p:sp>
        <p:nvSpPr>
          <p:cNvPr id="16" name="Text 14"/>
          <p:cNvSpPr/>
          <p:nvPr/>
        </p:nvSpPr>
        <p:spPr>
          <a:xfrm>
            <a:off x="1028224" y="5690711"/>
            <a:ext cx="605635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Ensuring scraped data was reflected instantly on the frontend.</a:t>
            </a:r>
            <a:endParaRPr lang="en-US" sz="1750" dirty="0"/>
          </a:p>
        </p:txBody>
      </p:sp>
      <p:sp>
        <p:nvSpPr>
          <p:cNvPr id="17" name="Text 15"/>
          <p:cNvSpPr/>
          <p:nvPr/>
        </p:nvSpPr>
        <p:spPr>
          <a:xfrm>
            <a:off x="7545824" y="5129332"/>
            <a:ext cx="6056352" cy="850583"/>
          </a:xfrm>
          <a:prstGeom prst="rect">
            <a:avLst/>
          </a:prstGeom>
          <a:noFill/>
          <a:ln/>
        </p:spPr>
        <p:txBody>
          <a:bodyPr wrap="square" lIns="0" tIns="0" rIns="0" bIns="0" rtlCol="0" anchor="t"/>
          <a:lstStyle/>
          <a:p>
            <a:pPr marL="0" indent="0" algn="l">
              <a:lnSpc>
                <a:spcPts val="3300"/>
              </a:lnSpc>
              <a:buNone/>
            </a:pPr>
            <a:r>
              <a:rPr lang="en-US" sz="2650" dirty="0">
                <a:solidFill>
                  <a:srgbClr val="2E3C4E"/>
                </a:solidFill>
                <a:latin typeface="Host Grotesk Medium" pitchFamily="34" charset="0"/>
                <a:ea typeface="Host Grotesk Medium" pitchFamily="34" charset="-122"/>
                <a:cs typeface="Host Grotesk Medium" pitchFamily="34" charset="-120"/>
              </a:rPr>
              <a:t>Solution: Webhooks &amp; Background Tasks</a:t>
            </a:r>
            <a:endParaRPr lang="en-US" sz="2650" dirty="0"/>
          </a:p>
        </p:txBody>
      </p:sp>
      <p:sp>
        <p:nvSpPr>
          <p:cNvPr id="18" name="Text 16"/>
          <p:cNvSpPr/>
          <p:nvPr/>
        </p:nvSpPr>
        <p:spPr>
          <a:xfrm>
            <a:off x="7545824" y="6116003"/>
            <a:ext cx="6056352"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Implemented a system for immediate data refresh via webhooks and scheduled background scraping tasks.</a:t>
            </a:r>
            <a:endParaRPr lang="en-US" sz="1750" dirty="0"/>
          </a:p>
        </p:txBody>
      </p:sp>
      <p:sp>
        <p:nvSpPr>
          <p:cNvPr id="19" name="Text 17"/>
          <p:cNvSpPr/>
          <p:nvPr/>
        </p:nvSpPr>
        <p:spPr>
          <a:xfrm>
            <a:off x="793790" y="7202805"/>
            <a:ext cx="130428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Each challenge presented an opportunity for innovation, resulting in a more resilient and performant application.</a:t>
            </a:r>
            <a:endParaRPr lang="en-US" sz="1750" dirty="0"/>
          </a:p>
        </p:txBody>
      </p:sp>
      <p:sp>
        <p:nvSpPr>
          <p:cNvPr id="23" name="TextBox 22">
            <a:extLst>
              <a:ext uri="{FF2B5EF4-FFF2-40B4-BE49-F238E27FC236}">
                <a16:creationId xmlns:a16="http://schemas.microsoft.com/office/drawing/2014/main" id="{55F77A35-3617-B123-3BC7-8369E14E17BB}"/>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612"/>
            <a:ext cx="9944814"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What is BlInk: Go Behind the Streams?</a:t>
            </a:r>
            <a:endParaRPr lang="en-US" sz="4450" dirty="0"/>
          </a:p>
        </p:txBody>
      </p:sp>
      <p:sp>
        <p:nvSpPr>
          <p:cNvPr id="3" name="Text 1"/>
          <p:cNvSpPr/>
          <p:nvPr/>
        </p:nvSpPr>
        <p:spPr>
          <a:xfrm>
            <a:off x="793790" y="2145625"/>
            <a:ext cx="7604284"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BlInk is a custom streaming-culture magazine website designed for fans to delve deeper into their favorite content. It's a dynamic platform where users can explore trending shows, uncover exclusive stories, and receive personalized recommendations, much like Netflix's own Tudum.</a:t>
            </a:r>
            <a:endParaRPr lang="en-US" sz="1750" dirty="0"/>
          </a:p>
        </p:txBody>
      </p:sp>
      <p:sp>
        <p:nvSpPr>
          <p:cNvPr id="4" name="Text 2"/>
          <p:cNvSpPr/>
          <p:nvPr/>
        </p:nvSpPr>
        <p:spPr>
          <a:xfrm>
            <a:off x="793790" y="3710345"/>
            <a:ext cx="7604284"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It offers a curated experience, pulling back the curtain on the streaming world to reveal the narratives, creators, and insights that bring shows to life. Think of it as your backstage pass to the digital entertainment universe.</a:t>
            </a:r>
            <a:endParaRPr lang="en-US" sz="1750" dirty="0"/>
          </a:p>
        </p:txBody>
      </p:sp>
      <p:pic>
        <p:nvPicPr>
          <p:cNvPr id="5" name="Image 0" descr="preencoded.png"/>
          <p:cNvPicPr>
            <a:picLocks noChangeAspect="1"/>
          </p:cNvPicPr>
          <p:nvPr/>
        </p:nvPicPr>
        <p:blipFill>
          <a:blip r:embed="rId3"/>
          <a:stretch>
            <a:fillRect/>
          </a:stretch>
        </p:blipFill>
        <p:spPr>
          <a:xfrm>
            <a:off x="8959096" y="2196703"/>
            <a:ext cx="4885015" cy="4885015"/>
          </a:xfrm>
          <a:prstGeom prst="rect">
            <a:avLst/>
          </a:prstGeom>
        </p:spPr>
      </p:pic>
      <p:sp>
        <p:nvSpPr>
          <p:cNvPr id="7" name="TextBox 6">
            <a:extLst>
              <a:ext uri="{FF2B5EF4-FFF2-40B4-BE49-F238E27FC236}">
                <a16:creationId xmlns:a16="http://schemas.microsoft.com/office/drawing/2014/main" id="{1C476A26-EB46-A93C-75E5-617B31E9115E}"/>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6018" y="413266"/>
            <a:ext cx="2696647" cy="234791"/>
          </a:xfrm>
          <a:prstGeom prst="rect">
            <a:avLst/>
          </a:prstGeom>
          <a:noFill/>
          <a:ln/>
        </p:spPr>
        <p:txBody>
          <a:bodyPr wrap="none" lIns="0" tIns="0" rIns="0" bIns="0" rtlCol="0" anchor="t"/>
          <a:lstStyle/>
          <a:p>
            <a:pPr marL="0" indent="0" algn="l">
              <a:lnSpc>
                <a:spcPts val="1800"/>
              </a:lnSpc>
              <a:buNone/>
            </a:pPr>
            <a:r>
              <a:rPr lang="en-US" sz="1450" dirty="0">
                <a:solidFill>
                  <a:srgbClr val="2E3C4E"/>
                </a:solidFill>
                <a:latin typeface="Host Grotesk Medium" pitchFamily="34" charset="0"/>
                <a:ea typeface="Host Grotesk Medium" pitchFamily="34" charset="-122"/>
                <a:cs typeface="Host Grotesk Medium" pitchFamily="34" charset="-120"/>
              </a:rPr>
              <a:t>Future Enhancements &amp; Impact</a:t>
            </a:r>
            <a:endParaRPr lang="en-US" sz="1450" dirty="0"/>
          </a:p>
        </p:txBody>
      </p:sp>
      <p:sp>
        <p:nvSpPr>
          <p:cNvPr id="3" name="Text 1"/>
          <p:cNvSpPr/>
          <p:nvPr/>
        </p:nvSpPr>
        <p:spPr>
          <a:xfrm>
            <a:off x="526018" y="967383"/>
            <a:ext cx="2254687" cy="281821"/>
          </a:xfrm>
          <a:prstGeom prst="rect">
            <a:avLst/>
          </a:prstGeom>
          <a:noFill/>
          <a:ln/>
        </p:spPr>
        <p:txBody>
          <a:bodyPr wrap="none" lIns="0" tIns="0" rIns="0" bIns="0" rtlCol="0" anchor="t"/>
          <a:lstStyle/>
          <a:p>
            <a:pPr marL="0" indent="0" algn="l">
              <a:lnSpc>
                <a:spcPts val="2200"/>
              </a:lnSpc>
              <a:buNone/>
            </a:pPr>
            <a:r>
              <a:rPr lang="en-US" sz="1750" dirty="0">
                <a:solidFill>
                  <a:srgbClr val="2E3C4E"/>
                </a:solidFill>
                <a:latin typeface="Host Grotesk Medium" pitchFamily="34" charset="0"/>
                <a:ea typeface="Host Grotesk Medium" pitchFamily="34" charset="-122"/>
                <a:cs typeface="Host Grotesk Medium" pitchFamily="34" charset="-120"/>
              </a:rPr>
              <a:t>Upcoming Features</a:t>
            </a:r>
            <a:endParaRPr lang="en-US" sz="1750" dirty="0"/>
          </a:p>
        </p:txBody>
      </p:sp>
      <p:sp>
        <p:nvSpPr>
          <p:cNvPr id="4" name="Text 2"/>
          <p:cNvSpPr/>
          <p:nvPr/>
        </p:nvSpPr>
        <p:spPr>
          <a:xfrm>
            <a:off x="526018" y="1399461"/>
            <a:ext cx="6605826" cy="451009"/>
          </a:xfrm>
          <a:prstGeom prst="rect">
            <a:avLst/>
          </a:prstGeom>
          <a:noFill/>
          <a:ln/>
        </p:spPr>
        <p:txBody>
          <a:bodyPr wrap="square" lIns="0" tIns="0" rIns="0" bIns="0" rtlCol="0" anchor="t"/>
          <a:lstStyle/>
          <a:p>
            <a:pPr marL="342900" indent="-342900" algn="l">
              <a:lnSpc>
                <a:spcPts val="1750"/>
              </a:lnSpc>
              <a:buSzPct val="100000"/>
              <a:buChar char="•"/>
            </a:pPr>
            <a:r>
              <a:rPr lang="en-US" sz="1150" b="1" dirty="0">
                <a:solidFill>
                  <a:srgbClr val="95CCDA"/>
                </a:solidFill>
                <a:latin typeface="Roboto" pitchFamily="34" charset="0"/>
                <a:ea typeface="Roboto" pitchFamily="34" charset="-122"/>
                <a:cs typeface="Roboto" pitchFamily="34" charset="-120"/>
              </a:rPr>
              <a:t>Personalized Recommendations:</a:t>
            </a:r>
            <a:r>
              <a:rPr lang="en-US" sz="1150" dirty="0">
                <a:solidFill>
                  <a:srgbClr val="384653"/>
                </a:solidFill>
                <a:latin typeface="Roboto" pitchFamily="34" charset="0"/>
                <a:ea typeface="Roboto" pitchFamily="34" charset="-122"/>
                <a:cs typeface="Roboto" pitchFamily="34" charset="-120"/>
              </a:rPr>
              <a:t> AI-driven suggestions based on user viewing history and preferences.</a:t>
            </a:r>
            <a:endParaRPr lang="en-US" sz="1150" dirty="0"/>
          </a:p>
        </p:txBody>
      </p:sp>
      <p:sp>
        <p:nvSpPr>
          <p:cNvPr id="5" name="Text 3"/>
          <p:cNvSpPr/>
          <p:nvPr/>
        </p:nvSpPr>
        <p:spPr>
          <a:xfrm>
            <a:off x="526018" y="1902976"/>
            <a:ext cx="6605826" cy="451009"/>
          </a:xfrm>
          <a:prstGeom prst="rect">
            <a:avLst/>
          </a:prstGeom>
          <a:noFill/>
          <a:ln/>
        </p:spPr>
        <p:txBody>
          <a:bodyPr wrap="square" lIns="0" tIns="0" rIns="0" bIns="0" rtlCol="0" anchor="t"/>
          <a:lstStyle/>
          <a:p>
            <a:pPr marL="342900" indent="-342900" algn="l">
              <a:lnSpc>
                <a:spcPts val="1750"/>
              </a:lnSpc>
              <a:buSzPct val="100000"/>
              <a:buChar char="•"/>
            </a:pPr>
            <a:r>
              <a:rPr lang="en-US" sz="1150" b="1" dirty="0">
                <a:solidFill>
                  <a:srgbClr val="384653"/>
                </a:solidFill>
                <a:latin typeface="Roboto" pitchFamily="34" charset="0"/>
                <a:ea typeface="Roboto" pitchFamily="34" charset="-122"/>
                <a:cs typeface="Roboto" pitchFamily="34" charset="-120"/>
              </a:rPr>
              <a:t>Advanced Analytics:</a:t>
            </a:r>
            <a:r>
              <a:rPr lang="en-US" sz="1150" dirty="0">
                <a:solidFill>
                  <a:srgbClr val="384653"/>
                </a:solidFill>
                <a:latin typeface="Roboto" pitchFamily="34" charset="0"/>
                <a:ea typeface="Roboto" pitchFamily="34" charset="-122"/>
                <a:cs typeface="Roboto" pitchFamily="34" charset="-120"/>
              </a:rPr>
              <a:t> In-depth insights for content creators on article performance and audience engagement.</a:t>
            </a:r>
            <a:endParaRPr lang="en-US" sz="1150" dirty="0"/>
          </a:p>
        </p:txBody>
      </p:sp>
      <p:sp>
        <p:nvSpPr>
          <p:cNvPr id="6" name="Text 4"/>
          <p:cNvSpPr/>
          <p:nvPr/>
        </p:nvSpPr>
        <p:spPr>
          <a:xfrm>
            <a:off x="526018" y="2406491"/>
            <a:ext cx="6605826" cy="225504"/>
          </a:xfrm>
          <a:prstGeom prst="rect">
            <a:avLst/>
          </a:prstGeom>
          <a:noFill/>
          <a:ln/>
        </p:spPr>
        <p:txBody>
          <a:bodyPr wrap="none" lIns="0" tIns="0" rIns="0" bIns="0" rtlCol="0" anchor="t"/>
          <a:lstStyle/>
          <a:p>
            <a:pPr marL="342900" indent="-342900" algn="l">
              <a:lnSpc>
                <a:spcPts val="1750"/>
              </a:lnSpc>
              <a:buSzPct val="100000"/>
              <a:buChar char="•"/>
            </a:pPr>
            <a:r>
              <a:rPr lang="en-US" sz="1150" b="1" dirty="0">
                <a:solidFill>
                  <a:srgbClr val="384653"/>
                </a:solidFill>
                <a:latin typeface="Roboto" pitchFamily="34" charset="0"/>
                <a:ea typeface="Roboto" pitchFamily="34" charset="-122"/>
                <a:cs typeface="Roboto" pitchFamily="34" charset="-120"/>
              </a:rPr>
              <a:t>Community Features:</a:t>
            </a:r>
            <a:r>
              <a:rPr lang="en-US" sz="1150" dirty="0">
                <a:solidFill>
                  <a:srgbClr val="384653"/>
                </a:solidFill>
                <a:latin typeface="Roboto" pitchFamily="34" charset="0"/>
                <a:ea typeface="Roboto" pitchFamily="34" charset="-122"/>
                <a:cs typeface="Roboto" pitchFamily="34" charset="-120"/>
              </a:rPr>
              <a:t> User comments, ratings, and social sharing integration.</a:t>
            </a:r>
            <a:endParaRPr lang="en-US" sz="1150" dirty="0"/>
          </a:p>
        </p:txBody>
      </p:sp>
      <p:sp>
        <p:nvSpPr>
          <p:cNvPr id="7" name="Text 5"/>
          <p:cNvSpPr/>
          <p:nvPr/>
        </p:nvSpPr>
        <p:spPr>
          <a:xfrm>
            <a:off x="7506176" y="967383"/>
            <a:ext cx="2254687" cy="281821"/>
          </a:xfrm>
          <a:prstGeom prst="rect">
            <a:avLst/>
          </a:prstGeom>
          <a:noFill/>
          <a:ln/>
        </p:spPr>
        <p:txBody>
          <a:bodyPr wrap="none" lIns="0" tIns="0" rIns="0" bIns="0" rtlCol="0" anchor="t"/>
          <a:lstStyle/>
          <a:p>
            <a:pPr marL="0" indent="0" algn="l">
              <a:lnSpc>
                <a:spcPts val="2200"/>
              </a:lnSpc>
              <a:buNone/>
            </a:pPr>
            <a:r>
              <a:rPr lang="en-US" sz="1750" dirty="0">
                <a:solidFill>
                  <a:srgbClr val="2E3C4E"/>
                </a:solidFill>
                <a:latin typeface="Host Grotesk Medium" pitchFamily="34" charset="0"/>
                <a:ea typeface="Host Grotesk Medium" pitchFamily="34" charset="-122"/>
                <a:cs typeface="Host Grotesk Medium" pitchFamily="34" charset="-120"/>
              </a:rPr>
              <a:t>Long-term Impact</a:t>
            </a:r>
            <a:endParaRPr lang="en-US" sz="1750" dirty="0"/>
          </a:p>
        </p:txBody>
      </p:sp>
      <p:sp>
        <p:nvSpPr>
          <p:cNvPr id="8" name="Text 6"/>
          <p:cNvSpPr/>
          <p:nvPr/>
        </p:nvSpPr>
        <p:spPr>
          <a:xfrm>
            <a:off x="7506176" y="1399461"/>
            <a:ext cx="6605826" cy="676513"/>
          </a:xfrm>
          <a:prstGeom prst="rect">
            <a:avLst/>
          </a:prstGeom>
          <a:noFill/>
          <a:ln/>
        </p:spPr>
        <p:txBody>
          <a:bodyPr wrap="square" lIns="0" tIns="0" rIns="0" bIns="0" rtlCol="0" anchor="t"/>
          <a:lstStyle/>
          <a:p>
            <a:pPr marL="0" indent="0" algn="l">
              <a:lnSpc>
                <a:spcPts val="1750"/>
              </a:lnSpc>
              <a:buNone/>
            </a:pPr>
            <a:r>
              <a:rPr lang="en-US" sz="1150" dirty="0">
                <a:solidFill>
                  <a:srgbClr val="384653"/>
                </a:solidFill>
                <a:latin typeface="Roboto" pitchFamily="34" charset="0"/>
                <a:ea typeface="Roboto" pitchFamily="34" charset="-122"/>
                <a:cs typeface="Roboto" pitchFamily="34" charset="-120"/>
              </a:rPr>
              <a:t>Bl!nk aims to become the definitive source for cinematic journalism, fostering a deeper connection between audiences and the content they love. By enriching the streaming experience, we elevate entertainment consumption beyond passive viewing.</a:t>
            </a:r>
            <a:endParaRPr lang="en-US" sz="1150" dirty="0"/>
          </a:p>
        </p:txBody>
      </p:sp>
      <p:pic>
        <p:nvPicPr>
          <p:cNvPr id="9" name="Image 0" descr="preencoded.png"/>
          <p:cNvPicPr>
            <a:picLocks noChangeAspect="1"/>
          </p:cNvPicPr>
          <p:nvPr/>
        </p:nvPicPr>
        <p:blipFill>
          <a:blip r:embed="rId3"/>
          <a:stretch>
            <a:fillRect/>
          </a:stretch>
        </p:blipFill>
        <p:spPr>
          <a:xfrm>
            <a:off x="7506176" y="2245043"/>
            <a:ext cx="6968360" cy="583908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8593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Why Bl!nk is Essential</a:t>
            </a:r>
            <a:endParaRPr lang="en-US" sz="4450" dirty="0"/>
          </a:p>
        </p:txBody>
      </p:sp>
      <p:sp>
        <p:nvSpPr>
          <p:cNvPr id="3" name="Text 1"/>
          <p:cNvSpPr/>
          <p:nvPr/>
        </p:nvSpPr>
        <p:spPr>
          <a:xfrm>
            <a:off x="793790" y="2948345"/>
            <a:ext cx="130428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Bl!nk isn't just another entertainment website; it's your go-to source for everything cinema and television. We bring you closer to the stories you love, the creators you admire, and the community of fans who share your passion.</a:t>
            </a:r>
            <a:endParaRPr lang="en-US" sz="1750" dirty="0"/>
          </a:p>
        </p:txBody>
      </p:sp>
      <p:sp>
        <p:nvSpPr>
          <p:cNvPr id="4" name="Shape 2"/>
          <p:cNvSpPr/>
          <p:nvPr/>
        </p:nvSpPr>
        <p:spPr>
          <a:xfrm>
            <a:off x="793790" y="3883819"/>
            <a:ext cx="510302" cy="510302"/>
          </a:xfrm>
          <a:prstGeom prst="roundRect">
            <a:avLst>
              <a:gd name="adj" fmla="val 18669"/>
            </a:avLst>
          </a:prstGeom>
          <a:solidFill>
            <a:srgbClr val="D9EDF2"/>
          </a:solidFill>
          <a:ln w="7620">
            <a:solidFill>
              <a:srgbClr val="BFD3D8"/>
            </a:solidFill>
            <a:prstDash val="solid"/>
          </a:ln>
        </p:spPr>
      </p:sp>
      <p:sp>
        <p:nvSpPr>
          <p:cNvPr id="5" name="Text 3"/>
          <p:cNvSpPr/>
          <p:nvPr/>
        </p:nvSpPr>
        <p:spPr>
          <a:xfrm>
            <a:off x="1530906" y="392632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95CCDA"/>
                </a:solidFill>
                <a:latin typeface="Host Grotesk Medium" pitchFamily="34" charset="0"/>
                <a:ea typeface="Host Grotesk Medium" pitchFamily="34" charset="-122"/>
                <a:cs typeface="Host Grotesk Medium" pitchFamily="34" charset="-120"/>
              </a:rPr>
              <a:t>Curated Content</a:t>
            </a:r>
            <a:endParaRPr lang="en-US" sz="2650" dirty="0"/>
          </a:p>
        </p:txBody>
      </p:sp>
      <p:sp>
        <p:nvSpPr>
          <p:cNvPr id="6" name="Text 4"/>
          <p:cNvSpPr/>
          <p:nvPr/>
        </p:nvSpPr>
        <p:spPr>
          <a:xfrm>
            <a:off x="1530906" y="4487704"/>
            <a:ext cx="3421499"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Expertly selected and meticulously crafted articles that go beyond the headlines.</a:t>
            </a:r>
            <a:endParaRPr lang="en-US" sz="1750" dirty="0"/>
          </a:p>
        </p:txBody>
      </p:sp>
      <p:sp>
        <p:nvSpPr>
          <p:cNvPr id="7" name="Shape 5"/>
          <p:cNvSpPr/>
          <p:nvPr/>
        </p:nvSpPr>
        <p:spPr>
          <a:xfrm>
            <a:off x="5235893" y="3883819"/>
            <a:ext cx="510302" cy="510302"/>
          </a:xfrm>
          <a:prstGeom prst="roundRect">
            <a:avLst>
              <a:gd name="adj" fmla="val 18669"/>
            </a:avLst>
          </a:prstGeom>
          <a:solidFill>
            <a:srgbClr val="D9EDF2"/>
          </a:solidFill>
          <a:ln w="7620">
            <a:solidFill>
              <a:srgbClr val="BFD3D8"/>
            </a:solidFill>
            <a:prstDash val="solid"/>
          </a:ln>
        </p:spPr>
      </p:sp>
      <p:sp>
        <p:nvSpPr>
          <p:cNvPr id="8" name="Text 6"/>
          <p:cNvSpPr/>
          <p:nvPr/>
        </p:nvSpPr>
        <p:spPr>
          <a:xfrm>
            <a:off x="5973008" y="392632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95CCDA"/>
                </a:solidFill>
                <a:latin typeface="Host Grotesk Medium" pitchFamily="34" charset="0"/>
                <a:ea typeface="Host Grotesk Medium" pitchFamily="34" charset="-122"/>
                <a:cs typeface="Host Grotesk Medium" pitchFamily="34" charset="-120"/>
              </a:rPr>
              <a:t>Community Focused</a:t>
            </a:r>
            <a:endParaRPr lang="en-US" sz="2650" dirty="0"/>
          </a:p>
        </p:txBody>
      </p:sp>
      <p:sp>
        <p:nvSpPr>
          <p:cNvPr id="9" name="Text 7"/>
          <p:cNvSpPr/>
          <p:nvPr/>
        </p:nvSpPr>
        <p:spPr>
          <a:xfrm>
            <a:off x="5973008" y="4487704"/>
            <a:ext cx="3421499"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 platform for discussion, discovery, and shared enthusiasm among movie and TV buffs.</a:t>
            </a:r>
            <a:endParaRPr lang="en-US" sz="1750" dirty="0"/>
          </a:p>
        </p:txBody>
      </p:sp>
      <p:sp>
        <p:nvSpPr>
          <p:cNvPr id="10" name="Shape 8"/>
          <p:cNvSpPr/>
          <p:nvPr/>
        </p:nvSpPr>
        <p:spPr>
          <a:xfrm>
            <a:off x="9677995" y="3883819"/>
            <a:ext cx="510302" cy="510302"/>
          </a:xfrm>
          <a:prstGeom prst="roundRect">
            <a:avLst>
              <a:gd name="adj" fmla="val 18669"/>
            </a:avLst>
          </a:prstGeom>
          <a:solidFill>
            <a:srgbClr val="D9EDF2"/>
          </a:solidFill>
          <a:ln w="7620">
            <a:solidFill>
              <a:srgbClr val="BFD3D8"/>
            </a:solidFill>
            <a:prstDash val="solid"/>
          </a:ln>
        </p:spPr>
      </p:sp>
      <p:sp>
        <p:nvSpPr>
          <p:cNvPr id="11" name="Text 9"/>
          <p:cNvSpPr/>
          <p:nvPr/>
        </p:nvSpPr>
        <p:spPr>
          <a:xfrm>
            <a:off x="10415111" y="392632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95CCDA"/>
                </a:solidFill>
                <a:latin typeface="Host Grotesk Medium" pitchFamily="34" charset="0"/>
                <a:ea typeface="Host Grotesk Medium" pitchFamily="34" charset="-122"/>
                <a:cs typeface="Host Grotesk Medium" pitchFamily="34" charset="-120"/>
              </a:rPr>
              <a:t>Always Fresh</a:t>
            </a:r>
            <a:endParaRPr lang="en-US" sz="2650" dirty="0"/>
          </a:p>
        </p:txBody>
      </p:sp>
      <p:sp>
        <p:nvSpPr>
          <p:cNvPr id="12" name="Text 10"/>
          <p:cNvSpPr/>
          <p:nvPr/>
        </p:nvSpPr>
        <p:spPr>
          <a:xfrm>
            <a:off x="10415111" y="4487704"/>
            <a:ext cx="3421499"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Constantly updated with the latest news, trends, and exclusive features to keep you informed and entertained.</a:t>
            </a:r>
            <a:endParaRPr lang="en-US" sz="1750" dirty="0"/>
          </a:p>
        </p:txBody>
      </p:sp>
      <p:sp>
        <p:nvSpPr>
          <p:cNvPr id="13" name="Text 11"/>
          <p:cNvSpPr/>
          <p:nvPr/>
        </p:nvSpPr>
        <p:spPr>
          <a:xfrm>
            <a:off x="793790" y="6103501"/>
            <a:ext cx="130428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Join the Bl!nk community today and elevate your entertainment experience!</a:t>
            </a:r>
            <a:endParaRPr lang="en-US" sz="1750" dirty="0"/>
          </a:p>
        </p:txBody>
      </p:sp>
      <p:sp>
        <p:nvSpPr>
          <p:cNvPr id="16" name="TextBox 15">
            <a:extLst>
              <a:ext uri="{FF2B5EF4-FFF2-40B4-BE49-F238E27FC236}">
                <a16:creationId xmlns:a16="http://schemas.microsoft.com/office/drawing/2014/main" id="{069773F2-01F8-F562-B7F1-366F4DF6091B}"/>
              </a:ext>
            </a:extLst>
          </p:cNvPr>
          <p:cNvSpPr txBox="1"/>
          <p:nvPr/>
        </p:nvSpPr>
        <p:spPr>
          <a:xfrm>
            <a:off x="12801600" y="7715250"/>
            <a:ext cx="1828800" cy="514350"/>
          </a:xfrm>
          <a:prstGeom prst="rect">
            <a:avLst/>
          </a:prstGeom>
          <a:solidFill>
            <a:srgbClr val="FFFFFF"/>
          </a:solidFill>
        </p:spPr>
        <p:txBody>
          <a:bodyPr wrap="square" rtlCol="0">
            <a:spAutoFit/>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872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E3C4E"/>
                </a:solidFill>
                <a:latin typeface="Host Grotesk Medium" pitchFamily="34" charset="0"/>
                <a:ea typeface="Host Grotesk Medium" pitchFamily="34" charset="-122"/>
                <a:cs typeface="Host Grotesk Medium" pitchFamily="34" charset="-120"/>
              </a:rPr>
              <a:t>The Problem</a:t>
            </a:r>
            <a:endParaRPr lang="en-US" sz="2200" dirty="0"/>
          </a:p>
        </p:txBody>
      </p:sp>
      <p:sp>
        <p:nvSpPr>
          <p:cNvPr id="3" name="Shape 1"/>
          <p:cNvSpPr/>
          <p:nvPr/>
        </p:nvSpPr>
        <p:spPr>
          <a:xfrm>
            <a:off x="793790" y="2635329"/>
            <a:ext cx="4196358" cy="3171587"/>
          </a:xfrm>
          <a:prstGeom prst="roundRect">
            <a:avLst>
              <a:gd name="adj" fmla="val 4613"/>
            </a:avLst>
          </a:prstGeom>
          <a:solidFill>
            <a:srgbClr val="FAF9F5"/>
          </a:solidFill>
          <a:ln/>
        </p:spPr>
      </p:sp>
      <p:pic>
        <p:nvPicPr>
          <p:cNvPr id="4" name="Image 0" descr="preencoded.png"/>
          <p:cNvPicPr>
            <a:picLocks noChangeAspect="1"/>
          </p:cNvPicPr>
          <p:nvPr/>
        </p:nvPicPr>
        <p:blipFill>
          <a:blip r:embed="rId3"/>
          <a:stretch>
            <a:fillRect/>
          </a:stretch>
        </p:blipFill>
        <p:spPr>
          <a:xfrm>
            <a:off x="793790" y="2604849"/>
            <a:ext cx="4196358" cy="121920"/>
          </a:xfrm>
          <a:prstGeom prst="rect">
            <a:avLst/>
          </a:prstGeom>
        </p:spPr>
      </p:pic>
      <p:pic>
        <p:nvPicPr>
          <p:cNvPr id="5" name="Image 1" descr="preencoded.png"/>
          <p:cNvPicPr>
            <a:picLocks noChangeAspect="1"/>
          </p:cNvPicPr>
          <p:nvPr/>
        </p:nvPicPr>
        <p:blipFill>
          <a:blip r:embed="rId4"/>
          <a:stretch>
            <a:fillRect/>
          </a:stretch>
        </p:blipFill>
        <p:spPr>
          <a:xfrm>
            <a:off x="2551688" y="2295168"/>
            <a:ext cx="680442" cy="680442"/>
          </a:xfrm>
          <a:prstGeom prst="rect">
            <a:avLst/>
          </a:prstGeom>
        </p:spPr>
      </p:pic>
      <p:pic>
        <p:nvPicPr>
          <p:cNvPr id="6" name="Image 2" descr="preencoded.png"/>
          <p:cNvPicPr>
            <a:picLocks noChangeAspect="1"/>
          </p:cNvPicPr>
          <p:nvPr/>
        </p:nvPicPr>
        <p:blipFill>
          <a:blip r:embed="rId5"/>
          <a:stretch>
            <a:fillRect/>
          </a:stretch>
        </p:blipFill>
        <p:spPr>
          <a:xfrm>
            <a:off x="2755761" y="2465308"/>
            <a:ext cx="272177" cy="340162"/>
          </a:xfrm>
          <a:prstGeom prst="rect">
            <a:avLst/>
          </a:prstGeom>
        </p:spPr>
      </p:pic>
      <p:sp>
        <p:nvSpPr>
          <p:cNvPr id="7" name="Text 2"/>
          <p:cNvSpPr/>
          <p:nvPr/>
        </p:nvSpPr>
        <p:spPr>
          <a:xfrm>
            <a:off x="1051084" y="320230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384653"/>
                </a:solidFill>
                <a:latin typeface="Host Grotesk Medium" pitchFamily="34" charset="0"/>
                <a:ea typeface="Host Grotesk Medium" pitchFamily="34" charset="-122"/>
                <a:cs typeface="Host Grotesk Medium" pitchFamily="34" charset="-120"/>
              </a:rPr>
              <a:t>Passive Consumption</a:t>
            </a:r>
            <a:endParaRPr lang="en-US" sz="2650" dirty="0"/>
          </a:p>
        </p:txBody>
      </p:sp>
      <p:sp>
        <p:nvSpPr>
          <p:cNvPr id="8" name="Text 3"/>
          <p:cNvSpPr/>
          <p:nvPr/>
        </p:nvSpPr>
        <p:spPr>
          <a:xfrm>
            <a:off x="1051084" y="3763685"/>
            <a:ext cx="3681770"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Streaming audiences often consume content passively, missing out on rich contextual information.</a:t>
            </a:r>
            <a:endParaRPr lang="en-US" sz="1750" dirty="0"/>
          </a:p>
        </p:txBody>
      </p:sp>
      <p:sp>
        <p:nvSpPr>
          <p:cNvPr id="9" name="Shape 4"/>
          <p:cNvSpPr/>
          <p:nvPr/>
        </p:nvSpPr>
        <p:spPr>
          <a:xfrm>
            <a:off x="5216962" y="2635329"/>
            <a:ext cx="4196358" cy="3171587"/>
          </a:xfrm>
          <a:prstGeom prst="roundRect">
            <a:avLst>
              <a:gd name="adj" fmla="val 4613"/>
            </a:avLst>
          </a:prstGeom>
          <a:solidFill>
            <a:srgbClr val="FAF9F5"/>
          </a:solidFill>
          <a:ln/>
        </p:spPr>
      </p:sp>
      <p:pic>
        <p:nvPicPr>
          <p:cNvPr id="10" name="Image 3" descr="preencoded.png"/>
          <p:cNvPicPr>
            <a:picLocks noChangeAspect="1"/>
          </p:cNvPicPr>
          <p:nvPr/>
        </p:nvPicPr>
        <p:blipFill>
          <a:blip r:embed="rId3"/>
          <a:stretch>
            <a:fillRect/>
          </a:stretch>
        </p:blipFill>
        <p:spPr>
          <a:xfrm>
            <a:off x="5216962" y="2604849"/>
            <a:ext cx="4196358" cy="121920"/>
          </a:xfrm>
          <a:prstGeom prst="rect">
            <a:avLst/>
          </a:prstGeom>
        </p:spPr>
      </p:pic>
      <p:pic>
        <p:nvPicPr>
          <p:cNvPr id="11" name="Image 4" descr="preencoded.png"/>
          <p:cNvPicPr>
            <a:picLocks noChangeAspect="1"/>
          </p:cNvPicPr>
          <p:nvPr/>
        </p:nvPicPr>
        <p:blipFill>
          <a:blip r:embed="rId4"/>
          <a:stretch>
            <a:fillRect/>
          </a:stretch>
        </p:blipFill>
        <p:spPr>
          <a:xfrm>
            <a:off x="6974860" y="2295168"/>
            <a:ext cx="680442" cy="680442"/>
          </a:xfrm>
          <a:prstGeom prst="rect">
            <a:avLst/>
          </a:prstGeom>
        </p:spPr>
      </p:pic>
      <p:pic>
        <p:nvPicPr>
          <p:cNvPr id="12" name="Image 5" descr="preencoded.png"/>
          <p:cNvPicPr>
            <a:picLocks noChangeAspect="1"/>
          </p:cNvPicPr>
          <p:nvPr/>
        </p:nvPicPr>
        <p:blipFill>
          <a:blip r:embed="rId6"/>
          <a:stretch>
            <a:fillRect/>
          </a:stretch>
        </p:blipFill>
        <p:spPr>
          <a:xfrm>
            <a:off x="7178933" y="2465308"/>
            <a:ext cx="272177" cy="340162"/>
          </a:xfrm>
          <a:prstGeom prst="rect">
            <a:avLst/>
          </a:prstGeom>
        </p:spPr>
      </p:pic>
      <p:sp>
        <p:nvSpPr>
          <p:cNvPr id="13" name="Text 5"/>
          <p:cNvSpPr/>
          <p:nvPr/>
        </p:nvSpPr>
        <p:spPr>
          <a:xfrm>
            <a:off x="5474256" y="3202305"/>
            <a:ext cx="3681770" cy="850583"/>
          </a:xfrm>
          <a:prstGeom prst="rect">
            <a:avLst/>
          </a:prstGeom>
          <a:noFill/>
          <a:ln/>
        </p:spPr>
        <p:txBody>
          <a:bodyPr wrap="square" lIns="0" tIns="0" rIns="0" bIns="0" rtlCol="0" anchor="t"/>
          <a:lstStyle/>
          <a:p>
            <a:pPr marL="0" indent="0" algn="l">
              <a:lnSpc>
                <a:spcPts val="3300"/>
              </a:lnSpc>
              <a:buNone/>
            </a:pPr>
            <a:r>
              <a:rPr lang="en-US" sz="2650" dirty="0">
                <a:solidFill>
                  <a:srgbClr val="384653"/>
                </a:solidFill>
                <a:latin typeface="Host Grotesk Medium" pitchFamily="34" charset="0"/>
                <a:ea typeface="Host Grotesk Medium" pitchFamily="34" charset="-122"/>
                <a:cs typeface="Host Grotesk Medium" pitchFamily="34" charset="-120"/>
              </a:rPr>
              <a:t>Fragmented Information</a:t>
            </a:r>
            <a:endParaRPr lang="en-US" sz="2650" dirty="0"/>
          </a:p>
        </p:txBody>
      </p:sp>
      <p:sp>
        <p:nvSpPr>
          <p:cNvPr id="14" name="Text 6"/>
          <p:cNvSpPr/>
          <p:nvPr/>
        </p:nvSpPr>
        <p:spPr>
          <a:xfrm>
            <a:off x="5474256" y="4188976"/>
            <a:ext cx="3681770"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Information about films and series is scattered across various platforms, making deep dives cumbersome.</a:t>
            </a:r>
            <a:endParaRPr lang="en-US" sz="1750" dirty="0"/>
          </a:p>
        </p:txBody>
      </p:sp>
      <p:sp>
        <p:nvSpPr>
          <p:cNvPr id="15" name="Shape 7"/>
          <p:cNvSpPr/>
          <p:nvPr/>
        </p:nvSpPr>
        <p:spPr>
          <a:xfrm>
            <a:off x="9640133" y="2635329"/>
            <a:ext cx="4196358" cy="3171587"/>
          </a:xfrm>
          <a:prstGeom prst="roundRect">
            <a:avLst>
              <a:gd name="adj" fmla="val 4613"/>
            </a:avLst>
          </a:prstGeom>
          <a:solidFill>
            <a:srgbClr val="FAF9F5"/>
          </a:solidFill>
          <a:ln/>
        </p:spPr>
      </p:sp>
      <p:pic>
        <p:nvPicPr>
          <p:cNvPr id="16" name="Image 6" descr="preencoded.png"/>
          <p:cNvPicPr>
            <a:picLocks noChangeAspect="1"/>
          </p:cNvPicPr>
          <p:nvPr/>
        </p:nvPicPr>
        <p:blipFill>
          <a:blip r:embed="rId3"/>
          <a:stretch>
            <a:fillRect/>
          </a:stretch>
        </p:blipFill>
        <p:spPr>
          <a:xfrm>
            <a:off x="9640133" y="2604849"/>
            <a:ext cx="4196358" cy="121920"/>
          </a:xfrm>
          <a:prstGeom prst="rect">
            <a:avLst/>
          </a:prstGeom>
        </p:spPr>
      </p:pic>
      <p:pic>
        <p:nvPicPr>
          <p:cNvPr id="17" name="Image 7" descr="preencoded.png"/>
          <p:cNvPicPr>
            <a:picLocks noChangeAspect="1"/>
          </p:cNvPicPr>
          <p:nvPr/>
        </p:nvPicPr>
        <p:blipFill>
          <a:blip r:embed="rId4"/>
          <a:stretch>
            <a:fillRect/>
          </a:stretch>
        </p:blipFill>
        <p:spPr>
          <a:xfrm>
            <a:off x="11398032" y="2295168"/>
            <a:ext cx="680442" cy="680442"/>
          </a:xfrm>
          <a:prstGeom prst="rect">
            <a:avLst/>
          </a:prstGeom>
        </p:spPr>
      </p:pic>
      <p:pic>
        <p:nvPicPr>
          <p:cNvPr id="18" name="Image 8" descr="preencoded.png"/>
          <p:cNvPicPr>
            <a:picLocks noChangeAspect="1"/>
          </p:cNvPicPr>
          <p:nvPr/>
        </p:nvPicPr>
        <p:blipFill>
          <a:blip r:embed="rId7"/>
          <a:stretch>
            <a:fillRect/>
          </a:stretch>
        </p:blipFill>
        <p:spPr>
          <a:xfrm>
            <a:off x="11602105" y="2465308"/>
            <a:ext cx="272177" cy="340162"/>
          </a:xfrm>
          <a:prstGeom prst="rect">
            <a:avLst/>
          </a:prstGeom>
        </p:spPr>
      </p:pic>
      <p:sp>
        <p:nvSpPr>
          <p:cNvPr id="19" name="Text 8"/>
          <p:cNvSpPr/>
          <p:nvPr/>
        </p:nvSpPr>
        <p:spPr>
          <a:xfrm>
            <a:off x="9897427" y="320230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384653"/>
                </a:solidFill>
                <a:latin typeface="Host Grotesk Medium" pitchFamily="34" charset="0"/>
                <a:ea typeface="Host Grotesk Medium" pitchFamily="34" charset="-122"/>
                <a:cs typeface="Host Grotesk Medium" pitchFamily="34" charset="-120"/>
              </a:rPr>
              <a:t>Lack of Context</a:t>
            </a:r>
            <a:endParaRPr lang="en-US" sz="2650" dirty="0"/>
          </a:p>
        </p:txBody>
      </p:sp>
      <p:sp>
        <p:nvSpPr>
          <p:cNvPr id="20" name="Text 9"/>
          <p:cNvSpPr/>
          <p:nvPr/>
        </p:nvSpPr>
        <p:spPr>
          <a:xfrm>
            <a:off x="9897427" y="3763685"/>
            <a:ext cx="3681770"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Viewers desire more than just plot summaries; they seek the creative process, anecdotes, and cultural impact.</a:t>
            </a:r>
            <a:endParaRPr lang="en-US" sz="1750" dirty="0"/>
          </a:p>
        </p:txBody>
      </p:sp>
      <p:sp>
        <p:nvSpPr>
          <p:cNvPr id="21" name="Text 10"/>
          <p:cNvSpPr/>
          <p:nvPr/>
        </p:nvSpPr>
        <p:spPr>
          <a:xfrm>
            <a:off x="793790" y="6062067"/>
            <a:ext cx="130428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Today's digital entertainment landscape lacks a centralized, engaging platform for comprehensive cinematic journalism. Viewers want to go "behind the streams."</a:t>
            </a:r>
            <a:endParaRPr lang="en-US" sz="1750" dirty="0"/>
          </a:p>
        </p:txBody>
      </p:sp>
      <p:sp>
        <p:nvSpPr>
          <p:cNvPr id="23" name="TextBox 22">
            <a:extLst>
              <a:ext uri="{FF2B5EF4-FFF2-40B4-BE49-F238E27FC236}">
                <a16:creationId xmlns:a16="http://schemas.microsoft.com/office/drawing/2014/main" id="{D35C1B40-3A56-ACC3-3CA7-5A004BB16771}"/>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108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E3C4E"/>
                </a:solidFill>
                <a:latin typeface="Host Grotesk Medium" pitchFamily="34" charset="0"/>
                <a:ea typeface="Host Grotesk Medium" pitchFamily="34" charset="-122"/>
                <a:cs typeface="Host Grotesk Medium" pitchFamily="34" charset="-120"/>
              </a:rPr>
              <a:t>The Solution: Bl!nk</a:t>
            </a:r>
            <a:endParaRPr lang="en-US" sz="2200" dirty="0"/>
          </a:p>
        </p:txBody>
      </p:sp>
      <p:pic>
        <p:nvPicPr>
          <p:cNvPr id="3" name="Image 0" descr="preencoded.png"/>
          <p:cNvPicPr>
            <a:picLocks noChangeAspect="1"/>
          </p:cNvPicPr>
          <p:nvPr/>
        </p:nvPicPr>
        <p:blipFill>
          <a:blip r:embed="rId3"/>
          <a:stretch>
            <a:fillRect/>
          </a:stretch>
        </p:blipFill>
        <p:spPr>
          <a:xfrm>
            <a:off x="793790" y="2518767"/>
            <a:ext cx="566976" cy="566976"/>
          </a:xfrm>
          <a:prstGeom prst="rect">
            <a:avLst/>
          </a:prstGeom>
        </p:spPr>
      </p:pic>
      <p:sp>
        <p:nvSpPr>
          <p:cNvPr id="4" name="Text 1"/>
          <p:cNvSpPr/>
          <p:nvPr/>
        </p:nvSpPr>
        <p:spPr>
          <a:xfrm>
            <a:off x="1644253" y="26534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Trending Articles</a:t>
            </a:r>
            <a:endParaRPr lang="en-US" sz="2200" dirty="0"/>
          </a:p>
        </p:txBody>
      </p:sp>
      <p:sp>
        <p:nvSpPr>
          <p:cNvPr id="5" name="Text 2"/>
          <p:cNvSpPr/>
          <p:nvPr/>
        </p:nvSpPr>
        <p:spPr>
          <a:xfrm>
            <a:off x="1644253" y="3143845"/>
            <a:ext cx="552914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Stay updated with the hottest topics and breaking news in film and series.</a:t>
            </a:r>
            <a:endParaRPr lang="en-US" sz="1750" dirty="0"/>
          </a:p>
        </p:txBody>
      </p:sp>
      <p:pic>
        <p:nvPicPr>
          <p:cNvPr id="6" name="Image 1" descr="preencoded.png"/>
          <p:cNvPicPr>
            <a:picLocks noChangeAspect="1"/>
          </p:cNvPicPr>
          <p:nvPr/>
        </p:nvPicPr>
        <p:blipFill>
          <a:blip r:embed="rId4"/>
          <a:stretch>
            <a:fillRect/>
          </a:stretch>
        </p:blipFill>
        <p:spPr>
          <a:xfrm>
            <a:off x="7456884" y="2518767"/>
            <a:ext cx="566976" cy="566976"/>
          </a:xfrm>
          <a:prstGeom prst="rect">
            <a:avLst/>
          </a:prstGeom>
        </p:spPr>
      </p:pic>
      <p:sp>
        <p:nvSpPr>
          <p:cNvPr id="7" name="Text 3"/>
          <p:cNvSpPr/>
          <p:nvPr/>
        </p:nvSpPr>
        <p:spPr>
          <a:xfrm>
            <a:off x="8307348" y="26534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Spotlight Section</a:t>
            </a:r>
            <a:endParaRPr lang="en-US" sz="2200" dirty="0"/>
          </a:p>
        </p:txBody>
      </p:sp>
      <p:sp>
        <p:nvSpPr>
          <p:cNvPr id="8" name="Text 4"/>
          <p:cNvSpPr/>
          <p:nvPr/>
        </p:nvSpPr>
        <p:spPr>
          <a:xfrm>
            <a:off x="8307348" y="3143845"/>
            <a:ext cx="552926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Dedicated features on specific films, actors, or industry trends with exclusive content.</a:t>
            </a:r>
            <a:endParaRPr lang="en-US" sz="1750" dirty="0"/>
          </a:p>
        </p:txBody>
      </p:sp>
      <p:pic>
        <p:nvPicPr>
          <p:cNvPr id="9" name="Image 2" descr="preencoded.png"/>
          <p:cNvPicPr>
            <a:picLocks noChangeAspect="1"/>
          </p:cNvPicPr>
          <p:nvPr/>
        </p:nvPicPr>
        <p:blipFill>
          <a:blip r:embed="rId5"/>
          <a:stretch>
            <a:fillRect/>
          </a:stretch>
        </p:blipFill>
        <p:spPr>
          <a:xfrm>
            <a:off x="793790" y="4277797"/>
            <a:ext cx="566976" cy="566976"/>
          </a:xfrm>
          <a:prstGeom prst="rect">
            <a:avLst/>
          </a:prstGeom>
        </p:spPr>
      </p:pic>
      <p:sp>
        <p:nvSpPr>
          <p:cNvPr id="10" name="Text 5"/>
          <p:cNvSpPr/>
          <p:nvPr/>
        </p:nvSpPr>
        <p:spPr>
          <a:xfrm>
            <a:off x="1644253" y="4412456"/>
            <a:ext cx="3215759"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Powerful Search &amp; Filters</a:t>
            </a:r>
            <a:endParaRPr lang="en-US" sz="2200" dirty="0"/>
          </a:p>
        </p:txBody>
      </p:sp>
      <p:sp>
        <p:nvSpPr>
          <p:cNvPr id="11" name="Text 6"/>
          <p:cNvSpPr/>
          <p:nvPr/>
        </p:nvSpPr>
        <p:spPr>
          <a:xfrm>
            <a:off x="1644253" y="4902875"/>
            <a:ext cx="552914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Easily find articles by title, genre, director, or cast, enabling precise content discovery.</a:t>
            </a:r>
            <a:endParaRPr lang="en-US" sz="1750" dirty="0"/>
          </a:p>
        </p:txBody>
      </p:sp>
      <p:pic>
        <p:nvPicPr>
          <p:cNvPr id="12" name="Image 3" descr="preencoded.png"/>
          <p:cNvPicPr>
            <a:picLocks noChangeAspect="1"/>
          </p:cNvPicPr>
          <p:nvPr/>
        </p:nvPicPr>
        <p:blipFill>
          <a:blip r:embed="rId6"/>
          <a:stretch>
            <a:fillRect/>
          </a:stretch>
        </p:blipFill>
        <p:spPr>
          <a:xfrm>
            <a:off x="7456884" y="4277797"/>
            <a:ext cx="566976" cy="566976"/>
          </a:xfrm>
          <a:prstGeom prst="rect">
            <a:avLst/>
          </a:prstGeom>
        </p:spPr>
      </p:pic>
      <p:sp>
        <p:nvSpPr>
          <p:cNvPr id="13" name="Text 7"/>
          <p:cNvSpPr/>
          <p:nvPr/>
        </p:nvSpPr>
        <p:spPr>
          <a:xfrm>
            <a:off x="8307348" y="441245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Curated Content</a:t>
            </a:r>
            <a:endParaRPr lang="en-US" sz="2200" dirty="0"/>
          </a:p>
        </p:txBody>
      </p:sp>
      <p:sp>
        <p:nvSpPr>
          <p:cNvPr id="14" name="Text 8"/>
          <p:cNvSpPr/>
          <p:nvPr/>
        </p:nvSpPr>
        <p:spPr>
          <a:xfrm>
            <a:off x="8307348" y="4902875"/>
            <a:ext cx="5529263"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Expertly curated articles that go beyond superficial summaries, offering true depth.</a:t>
            </a:r>
            <a:endParaRPr lang="en-US" sz="1750" dirty="0"/>
          </a:p>
        </p:txBody>
      </p:sp>
      <p:sp>
        <p:nvSpPr>
          <p:cNvPr id="15" name="Text 9"/>
          <p:cNvSpPr/>
          <p:nvPr/>
        </p:nvSpPr>
        <p:spPr>
          <a:xfrm>
            <a:off x="793790" y="5838349"/>
            <a:ext cx="13042821"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Bl!nk consolidates this valuable information into one intuitive and aesthetically pleasing platform, designed for the modern cinephile.</a:t>
            </a:r>
            <a:endParaRPr lang="en-US" sz="1750" dirty="0"/>
          </a:p>
        </p:txBody>
      </p:sp>
      <p:sp>
        <p:nvSpPr>
          <p:cNvPr id="17" name="TextBox 16">
            <a:extLst>
              <a:ext uri="{FF2B5EF4-FFF2-40B4-BE49-F238E27FC236}">
                <a16:creationId xmlns:a16="http://schemas.microsoft.com/office/drawing/2014/main" id="{0BE2BF4D-3F01-4537-83F1-A62FE1DBED66}"/>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1638" y="566976"/>
            <a:ext cx="7091243" cy="644366"/>
          </a:xfrm>
          <a:prstGeom prst="rect">
            <a:avLst/>
          </a:prstGeom>
          <a:noFill/>
          <a:ln/>
        </p:spPr>
        <p:txBody>
          <a:bodyPr wrap="none" lIns="0" tIns="0" rIns="0" bIns="0" rtlCol="0" anchor="t"/>
          <a:lstStyle/>
          <a:p>
            <a:pPr marL="0" indent="0" algn="l">
              <a:lnSpc>
                <a:spcPts val="5050"/>
              </a:lnSpc>
              <a:buNone/>
            </a:pPr>
            <a:r>
              <a:rPr lang="en-US" sz="4050" dirty="0">
                <a:solidFill>
                  <a:srgbClr val="2E3C4E"/>
                </a:solidFill>
                <a:latin typeface="Host Grotesk Medium" pitchFamily="34" charset="0"/>
                <a:ea typeface="Host Grotesk Medium" pitchFamily="34" charset="-122"/>
                <a:cs typeface="Host Grotesk Medium" pitchFamily="34" charset="-120"/>
              </a:rPr>
              <a:t>Behind-the-Scenes Exclusives</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06047"/>
            <a:ext cx="6342102" cy="309324"/>
          </a:xfrm>
          <a:prstGeom prst="rect">
            <a:avLst/>
          </a:prstGeom>
          <a:noFill/>
          <a:ln/>
        </p:spPr>
        <p:txBody>
          <a:bodyPr wrap="none" lIns="0" tIns="0" rIns="0" bIns="0" rtlCol="0" anchor="t"/>
          <a:lstStyle/>
          <a:p>
            <a:pPr marL="0" indent="0" algn="l">
              <a:lnSpc>
                <a:spcPts val="2400"/>
              </a:lnSpc>
              <a:buNone/>
            </a:pPr>
            <a:r>
              <a:rPr lang="en-US" sz="1600" dirty="0">
                <a:solidFill>
                  <a:srgbClr val="384653"/>
                </a:solidFill>
                <a:latin typeface="Roboto" pitchFamily="34" charset="0"/>
                <a:ea typeface="Roboto" pitchFamily="34" charset="-122"/>
                <a:cs typeface="Roboto" pitchFamily="34" charset="-120"/>
              </a:rPr>
              <a:t>Ever wondered what really happens on set?</a:t>
            </a:r>
            <a:endParaRPr lang="en-US" sz="1600" dirty="0"/>
          </a:p>
        </p:txBody>
      </p:sp>
      <p:sp>
        <p:nvSpPr>
          <p:cNvPr id="5" name="Text 2"/>
          <p:cNvSpPr/>
          <p:nvPr/>
        </p:nvSpPr>
        <p:spPr>
          <a:xfrm>
            <a:off x="7574280" y="2200870"/>
            <a:ext cx="6342102" cy="618649"/>
          </a:xfrm>
          <a:prstGeom prst="rect">
            <a:avLst/>
          </a:prstGeom>
          <a:noFill/>
          <a:ln/>
        </p:spPr>
        <p:txBody>
          <a:bodyPr wrap="square" lIns="0" tIns="0" rIns="0" bIns="0" rtlCol="0" anchor="t"/>
          <a:lstStyle/>
          <a:p>
            <a:pPr marL="342900" indent="-342900" algn="l">
              <a:lnSpc>
                <a:spcPts val="2400"/>
              </a:lnSpc>
              <a:buSzPct val="100000"/>
              <a:buChar char="•"/>
            </a:pPr>
            <a:r>
              <a:rPr lang="en-US" sz="1600" dirty="0">
                <a:solidFill>
                  <a:srgbClr val="384653"/>
                </a:solidFill>
                <a:latin typeface="Roboto" pitchFamily="34" charset="0"/>
                <a:ea typeface="Roboto" pitchFamily="34" charset="-122"/>
                <a:cs typeface="Roboto" pitchFamily="34" charset="-120"/>
              </a:rPr>
              <a:t>Insider stories directly from the sets and bustling production studios.</a:t>
            </a:r>
            <a:endParaRPr lang="en-US" sz="1600" dirty="0"/>
          </a:p>
        </p:txBody>
      </p:sp>
      <p:sp>
        <p:nvSpPr>
          <p:cNvPr id="6" name="Text 3"/>
          <p:cNvSpPr/>
          <p:nvPr/>
        </p:nvSpPr>
        <p:spPr>
          <a:xfrm>
            <a:off x="7574280" y="2891671"/>
            <a:ext cx="6342102" cy="618649"/>
          </a:xfrm>
          <a:prstGeom prst="rect">
            <a:avLst/>
          </a:prstGeom>
          <a:noFill/>
          <a:ln/>
        </p:spPr>
        <p:txBody>
          <a:bodyPr wrap="square" lIns="0" tIns="0" rIns="0" bIns="0" rtlCol="0" anchor="t"/>
          <a:lstStyle/>
          <a:p>
            <a:pPr marL="342900" indent="-342900" algn="l">
              <a:lnSpc>
                <a:spcPts val="2400"/>
              </a:lnSpc>
              <a:buSzPct val="100000"/>
              <a:buChar char="•"/>
            </a:pPr>
            <a:r>
              <a:rPr lang="en-US" sz="1600" dirty="0">
                <a:solidFill>
                  <a:srgbClr val="384653"/>
                </a:solidFill>
                <a:latin typeface="Roboto" pitchFamily="34" charset="0"/>
                <a:ea typeface="Roboto" pitchFamily="34" charset="-122"/>
                <a:cs typeface="Roboto" pitchFamily="34" charset="-120"/>
              </a:rPr>
              <a:t>Intimate behind-the-camera interviews with directors, writers, and dedicated crew members.</a:t>
            </a:r>
            <a:endParaRPr lang="en-US" sz="1600" dirty="0"/>
          </a:p>
        </p:txBody>
      </p:sp>
      <p:sp>
        <p:nvSpPr>
          <p:cNvPr id="7" name="Text 4"/>
          <p:cNvSpPr/>
          <p:nvPr/>
        </p:nvSpPr>
        <p:spPr>
          <a:xfrm>
            <a:off x="7574280" y="3582472"/>
            <a:ext cx="6342102" cy="618649"/>
          </a:xfrm>
          <a:prstGeom prst="rect">
            <a:avLst/>
          </a:prstGeom>
          <a:noFill/>
          <a:ln/>
        </p:spPr>
        <p:txBody>
          <a:bodyPr wrap="square" lIns="0" tIns="0" rIns="0" bIns="0" rtlCol="0" anchor="t"/>
          <a:lstStyle/>
          <a:p>
            <a:pPr marL="342900" indent="-342900" algn="l">
              <a:lnSpc>
                <a:spcPts val="2400"/>
              </a:lnSpc>
              <a:buSzPct val="100000"/>
              <a:buChar char="•"/>
            </a:pPr>
            <a:r>
              <a:rPr lang="en-US" sz="1600" dirty="0">
                <a:solidFill>
                  <a:srgbClr val="384653"/>
                </a:solidFill>
                <a:latin typeface="Roboto" pitchFamily="34" charset="0"/>
                <a:ea typeface="Roboto" pitchFamily="34" charset="-122"/>
                <a:cs typeface="Roboto" pitchFamily="34" charset="-120"/>
              </a:rPr>
              <a:t>Fascinating sneak peeks into cutting-edge filmmaking techniques and mind-blowing special effects.</a:t>
            </a:r>
            <a:endParaRPr lang="en-US" sz="1600" dirty="0"/>
          </a:p>
        </p:txBody>
      </p:sp>
      <p:sp>
        <p:nvSpPr>
          <p:cNvPr id="9" name="TextBox 8">
            <a:extLst>
              <a:ext uri="{FF2B5EF4-FFF2-40B4-BE49-F238E27FC236}">
                <a16:creationId xmlns:a16="http://schemas.microsoft.com/office/drawing/2014/main" id="{3A4AF0B2-C230-391E-4AFC-49A4A844B1EF}"/>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528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E3C4E"/>
                </a:solidFill>
                <a:latin typeface="Host Grotesk Medium" pitchFamily="34" charset="0"/>
                <a:ea typeface="Host Grotesk Medium" pitchFamily="34" charset="-122"/>
                <a:cs typeface="Host Grotesk Medium" pitchFamily="34" charset="-120"/>
              </a:rPr>
              <a:t>Key Features</a:t>
            </a:r>
            <a:endParaRPr lang="en-US" sz="2200" dirty="0"/>
          </a:p>
        </p:txBody>
      </p:sp>
      <p:sp>
        <p:nvSpPr>
          <p:cNvPr id="3" name="Shape 1"/>
          <p:cNvSpPr/>
          <p:nvPr/>
        </p:nvSpPr>
        <p:spPr>
          <a:xfrm>
            <a:off x="793790" y="1560790"/>
            <a:ext cx="6407944" cy="2546866"/>
          </a:xfrm>
          <a:prstGeom prst="roundRect">
            <a:avLst>
              <a:gd name="adj" fmla="val 3741"/>
            </a:avLst>
          </a:prstGeom>
          <a:solidFill>
            <a:srgbClr val="D9EDF2"/>
          </a:solidFill>
          <a:ln w="7620">
            <a:solidFill>
              <a:srgbClr val="BFD3D8"/>
            </a:solidFill>
            <a:prstDash val="solid"/>
          </a:ln>
        </p:spPr>
      </p:sp>
      <p:pic>
        <p:nvPicPr>
          <p:cNvPr id="4" name="Image 0" descr="preencoded.png"/>
          <p:cNvPicPr>
            <a:picLocks noChangeAspect="1"/>
          </p:cNvPicPr>
          <p:nvPr/>
        </p:nvPicPr>
        <p:blipFill>
          <a:blip r:embed="rId3"/>
          <a:stretch>
            <a:fillRect/>
          </a:stretch>
        </p:blipFill>
        <p:spPr>
          <a:xfrm>
            <a:off x="1028224" y="1795224"/>
            <a:ext cx="680442" cy="680442"/>
          </a:xfrm>
          <a:prstGeom prst="rect">
            <a:avLst/>
          </a:prstGeom>
        </p:spPr>
      </p:pic>
      <p:pic>
        <p:nvPicPr>
          <p:cNvPr id="5" name="Image 1" descr="preencoded.png"/>
          <p:cNvPicPr>
            <a:picLocks noChangeAspect="1"/>
          </p:cNvPicPr>
          <p:nvPr/>
        </p:nvPicPr>
        <p:blipFill>
          <a:blip r:embed="rId4"/>
          <a:stretch>
            <a:fillRect/>
          </a:stretch>
        </p:blipFill>
        <p:spPr>
          <a:xfrm>
            <a:off x="1215390" y="1944053"/>
            <a:ext cx="306110" cy="382667"/>
          </a:xfrm>
          <a:prstGeom prst="rect">
            <a:avLst/>
          </a:prstGeom>
        </p:spPr>
      </p:pic>
      <p:sp>
        <p:nvSpPr>
          <p:cNvPr id="6" name="Text 2"/>
          <p:cNvSpPr/>
          <p:nvPr/>
        </p:nvSpPr>
        <p:spPr>
          <a:xfrm>
            <a:off x="1028224" y="2702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Trending Articles</a:t>
            </a:r>
            <a:endParaRPr lang="en-US" sz="2200" dirty="0"/>
          </a:p>
        </p:txBody>
      </p:sp>
      <p:sp>
        <p:nvSpPr>
          <p:cNvPr id="7" name="Text 3"/>
          <p:cNvSpPr/>
          <p:nvPr/>
        </p:nvSpPr>
        <p:spPr>
          <a:xfrm>
            <a:off x="1028224" y="3192899"/>
            <a:ext cx="5939076"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Dynamic display of the most popular and recent articles, ensuring users are always informed.</a:t>
            </a:r>
            <a:endParaRPr lang="en-US" sz="1750" dirty="0"/>
          </a:p>
        </p:txBody>
      </p:sp>
      <p:sp>
        <p:nvSpPr>
          <p:cNvPr id="8" name="Shape 4"/>
          <p:cNvSpPr/>
          <p:nvPr/>
        </p:nvSpPr>
        <p:spPr>
          <a:xfrm>
            <a:off x="7428548" y="1560790"/>
            <a:ext cx="6408063" cy="2546866"/>
          </a:xfrm>
          <a:prstGeom prst="roundRect">
            <a:avLst>
              <a:gd name="adj" fmla="val 3741"/>
            </a:avLst>
          </a:prstGeom>
          <a:solidFill>
            <a:srgbClr val="D9EDF2"/>
          </a:solidFill>
          <a:ln w="7620">
            <a:solidFill>
              <a:srgbClr val="BFD3D8"/>
            </a:solidFill>
            <a:prstDash val="solid"/>
          </a:ln>
        </p:spPr>
      </p:sp>
      <p:pic>
        <p:nvPicPr>
          <p:cNvPr id="9" name="Image 2" descr="preencoded.png"/>
          <p:cNvPicPr>
            <a:picLocks noChangeAspect="1"/>
          </p:cNvPicPr>
          <p:nvPr/>
        </p:nvPicPr>
        <p:blipFill>
          <a:blip r:embed="rId5"/>
          <a:stretch>
            <a:fillRect/>
          </a:stretch>
        </p:blipFill>
        <p:spPr>
          <a:xfrm>
            <a:off x="7662982" y="1795224"/>
            <a:ext cx="680442" cy="680442"/>
          </a:xfrm>
          <a:prstGeom prst="rect">
            <a:avLst/>
          </a:prstGeom>
        </p:spPr>
      </p:pic>
      <p:pic>
        <p:nvPicPr>
          <p:cNvPr id="10" name="Image 3" descr="preencoded.png"/>
          <p:cNvPicPr>
            <a:picLocks noChangeAspect="1"/>
          </p:cNvPicPr>
          <p:nvPr/>
        </p:nvPicPr>
        <p:blipFill>
          <a:blip r:embed="rId6"/>
          <a:stretch>
            <a:fillRect/>
          </a:stretch>
        </p:blipFill>
        <p:spPr>
          <a:xfrm>
            <a:off x="7850148" y="1944053"/>
            <a:ext cx="306110" cy="382667"/>
          </a:xfrm>
          <a:prstGeom prst="rect">
            <a:avLst/>
          </a:prstGeom>
        </p:spPr>
      </p:pic>
      <p:sp>
        <p:nvSpPr>
          <p:cNvPr id="11" name="Text 5"/>
          <p:cNvSpPr/>
          <p:nvPr/>
        </p:nvSpPr>
        <p:spPr>
          <a:xfrm>
            <a:off x="7662982" y="2702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Article Detail Pages</a:t>
            </a:r>
            <a:endParaRPr lang="en-US" sz="2200" dirty="0"/>
          </a:p>
        </p:txBody>
      </p:sp>
      <p:sp>
        <p:nvSpPr>
          <p:cNvPr id="12" name="Text 6"/>
          <p:cNvSpPr/>
          <p:nvPr/>
        </p:nvSpPr>
        <p:spPr>
          <a:xfrm>
            <a:off x="7662982" y="3192899"/>
            <a:ext cx="5939195"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Rich, immersive pages for each article with images, videos, and detailed text.</a:t>
            </a:r>
            <a:endParaRPr lang="en-US" sz="1750" dirty="0"/>
          </a:p>
        </p:txBody>
      </p:sp>
      <p:sp>
        <p:nvSpPr>
          <p:cNvPr id="13" name="Shape 7"/>
          <p:cNvSpPr/>
          <p:nvPr/>
        </p:nvSpPr>
        <p:spPr>
          <a:xfrm>
            <a:off x="793790" y="4334470"/>
            <a:ext cx="6407944" cy="2546866"/>
          </a:xfrm>
          <a:prstGeom prst="roundRect">
            <a:avLst>
              <a:gd name="adj" fmla="val 3741"/>
            </a:avLst>
          </a:prstGeom>
          <a:solidFill>
            <a:srgbClr val="D9EDF2"/>
          </a:solidFill>
          <a:ln w="7620">
            <a:solidFill>
              <a:srgbClr val="BFD3D8"/>
            </a:solidFill>
            <a:prstDash val="solid"/>
          </a:ln>
        </p:spPr>
      </p:sp>
      <p:pic>
        <p:nvPicPr>
          <p:cNvPr id="14" name="Image 4" descr="preencoded.png"/>
          <p:cNvPicPr>
            <a:picLocks noChangeAspect="1"/>
          </p:cNvPicPr>
          <p:nvPr/>
        </p:nvPicPr>
        <p:blipFill>
          <a:blip r:embed="rId7"/>
          <a:stretch>
            <a:fillRect/>
          </a:stretch>
        </p:blipFill>
        <p:spPr>
          <a:xfrm>
            <a:off x="1028224" y="4568904"/>
            <a:ext cx="680442" cy="680442"/>
          </a:xfrm>
          <a:prstGeom prst="rect">
            <a:avLst/>
          </a:prstGeom>
        </p:spPr>
      </p:pic>
      <p:pic>
        <p:nvPicPr>
          <p:cNvPr id="15" name="Image 5" descr="preencoded.png"/>
          <p:cNvPicPr>
            <a:picLocks noChangeAspect="1"/>
          </p:cNvPicPr>
          <p:nvPr/>
        </p:nvPicPr>
        <p:blipFill>
          <a:blip r:embed="rId8"/>
          <a:stretch>
            <a:fillRect/>
          </a:stretch>
        </p:blipFill>
        <p:spPr>
          <a:xfrm>
            <a:off x="1215390" y="4717733"/>
            <a:ext cx="306110" cy="382667"/>
          </a:xfrm>
          <a:prstGeom prst="rect">
            <a:avLst/>
          </a:prstGeom>
        </p:spPr>
      </p:pic>
      <p:sp>
        <p:nvSpPr>
          <p:cNvPr id="16" name="Text 8"/>
          <p:cNvSpPr/>
          <p:nvPr/>
        </p:nvSpPr>
        <p:spPr>
          <a:xfrm>
            <a:off x="1028224" y="54761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User Authentication</a:t>
            </a:r>
            <a:endParaRPr lang="en-US" sz="2200" dirty="0"/>
          </a:p>
        </p:txBody>
      </p:sp>
      <p:sp>
        <p:nvSpPr>
          <p:cNvPr id="17" name="Text 9"/>
          <p:cNvSpPr/>
          <p:nvPr/>
        </p:nvSpPr>
        <p:spPr>
          <a:xfrm>
            <a:off x="1028224" y="5966579"/>
            <a:ext cx="5939076"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Secure login, user profiles, and personalized content access.</a:t>
            </a:r>
            <a:endParaRPr lang="en-US" sz="1750" dirty="0"/>
          </a:p>
        </p:txBody>
      </p:sp>
      <p:sp>
        <p:nvSpPr>
          <p:cNvPr id="18" name="Shape 10"/>
          <p:cNvSpPr/>
          <p:nvPr/>
        </p:nvSpPr>
        <p:spPr>
          <a:xfrm>
            <a:off x="7428548" y="4334470"/>
            <a:ext cx="6408063" cy="2546866"/>
          </a:xfrm>
          <a:prstGeom prst="roundRect">
            <a:avLst>
              <a:gd name="adj" fmla="val 3741"/>
            </a:avLst>
          </a:prstGeom>
          <a:solidFill>
            <a:srgbClr val="D9EDF2"/>
          </a:solidFill>
          <a:ln w="7620">
            <a:solidFill>
              <a:srgbClr val="BFD3D8"/>
            </a:solidFill>
            <a:prstDash val="solid"/>
          </a:ln>
        </p:spPr>
      </p:sp>
      <p:pic>
        <p:nvPicPr>
          <p:cNvPr id="19" name="Image 6" descr="preencoded.png"/>
          <p:cNvPicPr>
            <a:picLocks noChangeAspect="1"/>
          </p:cNvPicPr>
          <p:nvPr/>
        </p:nvPicPr>
        <p:blipFill>
          <a:blip r:embed="rId9"/>
          <a:stretch>
            <a:fillRect/>
          </a:stretch>
        </p:blipFill>
        <p:spPr>
          <a:xfrm>
            <a:off x="7662982" y="4568904"/>
            <a:ext cx="680442" cy="680442"/>
          </a:xfrm>
          <a:prstGeom prst="rect">
            <a:avLst/>
          </a:prstGeom>
        </p:spPr>
      </p:pic>
      <p:pic>
        <p:nvPicPr>
          <p:cNvPr id="20" name="Image 7" descr="preencoded.png"/>
          <p:cNvPicPr>
            <a:picLocks noChangeAspect="1"/>
          </p:cNvPicPr>
          <p:nvPr/>
        </p:nvPicPr>
        <p:blipFill>
          <a:blip r:embed="rId10"/>
          <a:stretch>
            <a:fillRect/>
          </a:stretch>
        </p:blipFill>
        <p:spPr>
          <a:xfrm>
            <a:off x="7850148" y="4717733"/>
            <a:ext cx="306110" cy="382667"/>
          </a:xfrm>
          <a:prstGeom prst="rect">
            <a:avLst/>
          </a:prstGeom>
        </p:spPr>
      </p:pic>
      <p:sp>
        <p:nvSpPr>
          <p:cNvPr id="21" name="Text 11"/>
          <p:cNvSpPr/>
          <p:nvPr/>
        </p:nvSpPr>
        <p:spPr>
          <a:xfrm>
            <a:off x="7662982" y="54761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Admin Panel</a:t>
            </a:r>
            <a:endParaRPr lang="en-US" sz="2200" dirty="0"/>
          </a:p>
        </p:txBody>
      </p:sp>
      <p:sp>
        <p:nvSpPr>
          <p:cNvPr id="22" name="Text 12"/>
          <p:cNvSpPr/>
          <p:nvPr/>
        </p:nvSpPr>
        <p:spPr>
          <a:xfrm>
            <a:off x="7662982" y="5966579"/>
            <a:ext cx="5939195" cy="680323"/>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Backend interface for content creators to publish, edit, and manage all articles and data.</a:t>
            </a:r>
            <a:endParaRPr lang="en-US" sz="1750" dirty="0"/>
          </a:p>
        </p:txBody>
      </p:sp>
      <p:sp>
        <p:nvSpPr>
          <p:cNvPr id="23" name="Text 13"/>
          <p:cNvSpPr/>
          <p:nvPr/>
        </p:nvSpPr>
        <p:spPr>
          <a:xfrm>
            <a:off x="793790" y="7136487"/>
            <a:ext cx="130428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These features combine to create a comprehensive and engaging platform for both content consumers and creators.</a:t>
            </a:r>
            <a:endParaRPr lang="en-US" sz="1750" dirty="0"/>
          </a:p>
        </p:txBody>
      </p:sp>
      <p:sp>
        <p:nvSpPr>
          <p:cNvPr id="25" name="TextBox 24">
            <a:extLst>
              <a:ext uri="{FF2B5EF4-FFF2-40B4-BE49-F238E27FC236}">
                <a16:creationId xmlns:a16="http://schemas.microsoft.com/office/drawing/2014/main" id="{7D20F2B3-2C03-E778-3DC0-9427B070752A}"/>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441496"/>
            <a:ext cx="6032063"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Global &amp; Local Top 10s</a:t>
            </a:r>
            <a:endParaRPr lang="en-US" sz="4450" dirty="0"/>
          </a:p>
        </p:txBody>
      </p:sp>
      <p:sp>
        <p:nvSpPr>
          <p:cNvPr id="3" name="Text 1"/>
          <p:cNvSpPr/>
          <p:nvPr/>
        </p:nvSpPr>
        <p:spPr>
          <a:xfrm>
            <a:off x="793790" y="3603903"/>
            <a:ext cx="13042821"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Discover what's hot worldwide and in specific regions.</a:t>
            </a:r>
            <a:endParaRPr lang="en-US" sz="1750" dirty="0"/>
          </a:p>
        </p:txBody>
      </p:sp>
      <p:sp>
        <p:nvSpPr>
          <p:cNvPr id="4" name="Shape 2"/>
          <p:cNvSpPr/>
          <p:nvPr/>
        </p:nvSpPr>
        <p:spPr>
          <a:xfrm>
            <a:off x="793790" y="4199215"/>
            <a:ext cx="510302" cy="510302"/>
          </a:xfrm>
          <a:prstGeom prst="roundRect">
            <a:avLst>
              <a:gd name="adj" fmla="val 18669"/>
            </a:avLst>
          </a:prstGeom>
          <a:solidFill>
            <a:srgbClr val="D9EDF2"/>
          </a:solidFill>
          <a:ln w="7620">
            <a:solidFill>
              <a:srgbClr val="BFD3D8"/>
            </a:solidFill>
            <a:prstDash val="solid"/>
          </a:ln>
        </p:spPr>
      </p:sp>
      <p:pic>
        <p:nvPicPr>
          <p:cNvPr id="5" name="Image 0" descr="preencoded.png"/>
          <p:cNvPicPr>
            <a:picLocks noChangeAspect="1"/>
          </p:cNvPicPr>
          <p:nvPr/>
        </p:nvPicPr>
        <p:blipFill>
          <a:blip r:embed="rId3"/>
          <a:stretch>
            <a:fillRect/>
          </a:stretch>
        </p:blipFill>
        <p:spPr>
          <a:xfrm>
            <a:off x="878860" y="4241721"/>
            <a:ext cx="340162" cy="425291"/>
          </a:xfrm>
          <a:prstGeom prst="rect">
            <a:avLst/>
          </a:prstGeom>
        </p:spPr>
      </p:pic>
      <p:sp>
        <p:nvSpPr>
          <p:cNvPr id="6" name="Text 3"/>
          <p:cNvSpPr/>
          <p:nvPr/>
        </p:nvSpPr>
        <p:spPr>
          <a:xfrm>
            <a:off x="1530906" y="42770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Global Favorites</a:t>
            </a:r>
            <a:endParaRPr lang="en-US" sz="2200" dirty="0"/>
          </a:p>
        </p:txBody>
      </p:sp>
      <p:sp>
        <p:nvSpPr>
          <p:cNvPr id="7" name="Text 4"/>
          <p:cNvSpPr/>
          <p:nvPr/>
        </p:nvSpPr>
        <p:spPr>
          <a:xfrm>
            <a:off x="1530906" y="4767501"/>
            <a:ext cx="3421499"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Access the top 10 movies and series captivating audiences across the globe.</a:t>
            </a:r>
            <a:endParaRPr lang="en-US" sz="1750" dirty="0"/>
          </a:p>
        </p:txBody>
      </p:sp>
      <p:sp>
        <p:nvSpPr>
          <p:cNvPr id="8" name="Shape 5"/>
          <p:cNvSpPr/>
          <p:nvPr/>
        </p:nvSpPr>
        <p:spPr>
          <a:xfrm>
            <a:off x="5235893" y="4199215"/>
            <a:ext cx="510302" cy="510302"/>
          </a:xfrm>
          <a:prstGeom prst="roundRect">
            <a:avLst>
              <a:gd name="adj" fmla="val 18669"/>
            </a:avLst>
          </a:prstGeom>
          <a:solidFill>
            <a:srgbClr val="D9EDF2"/>
          </a:solidFill>
          <a:ln w="7620">
            <a:solidFill>
              <a:srgbClr val="BFD3D8"/>
            </a:solidFill>
            <a:prstDash val="solid"/>
          </a:ln>
        </p:spPr>
      </p:sp>
      <p:pic>
        <p:nvPicPr>
          <p:cNvPr id="9" name="Image 1" descr="preencoded.png"/>
          <p:cNvPicPr>
            <a:picLocks noChangeAspect="1"/>
          </p:cNvPicPr>
          <p:nvPr/>
        </p:nvPicPr>
        <p:blipFill>
          <a:blip r:embed="rId4"/>
          <a:stretch>
            <a:fillRect/>
          </a:stretch>
        </p:blipFill>
        <p:spPr>
          <a:xfrm>
            <a:off x="5320963" y="4241721"/>
            <a:ext cx="340162" cy="425291"/>
          </a:xfrm>
          <a:prstGeom prst="rect">
            <a:avLst/>
          </a:prstGeom>
        </p:spPr>
      </p:pic>
      <p:sp>
        <p:nvSpPr>
          <p:cNvPr id="10" name="Text 6"/>
          <p:cNvSpPr/>
          <p:nvPr/>
        </p:nvSpPr>
        <p:spPr>
          <a:xfrm>
            <a:off x="5973008" y="42770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India's Top Picks</a:t>
            </a:r>
            <a:endParaRPr lang="en-US" sz="2200" dirty="0"/>
          </a:p>
        </p:txBody>
      </p:sp>
      <p:sp>
        <p:nvSpPr>
          <p:cNvPr id="11" name="Text 7"/>
          <p:cNvSpPr/>
          <p:nvPr/>
        </p:nvSpPr>
        <p:spPr>
          <a:xfrm>
            <a:off x="5973008" y="4767501"/>
            <a:ext cx="3421499"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Stay updated with the top 10 movies and series trending specifically in India.</a:t>
            </a:r>
            <a:endParaRPr lang="en-US" sz="1750" dirty="0"/>
          </a:p>
        </p:txBody>
      </p:sp>
      <p:sp>
        <p:nvSpPr>
          <p:cNvPr id="12" name="Shape 8"/>
          <p:cNvSpPr/>
          <p:nvPr/>
        </p:nvSpPr>
        <p:spPr>
          <a:xfrm>
            <a:off x="9677995" y="4199215"/>
            <a:ext cx="510302" cy="510302"/>
          </a:xfrm>
          <a:prstGeom prst="roundRect">
            <a:avLst>
              <a:gd name="adj" fmla="val 18669"/>
            </a:avLst>
          </a:prstGeom>
          <a:solidFill>
            <a:srgbClr val="D9EDF2"/>
          </a:solidFill>
          <a:ln w="7620">
            <a:solidFill>
              <a:srgbClr val="BFD3D8"/>
            </a:solidFill>
            <a:prstDash val="solid"/>
          </a:ln>
        </p:spPr>
      </p:sp>
      <p:pic>
        <p:nvPicPr>
          <p:cNvPr id="13" name="Image 2" descr="preencoded.png"/>
          <p:cNvPicPr>
            <a:picLocks noChangeAspect="1"/>
          </p:cNvPicPr>
          <p:nvPr/>
        </p:nvPicPr>
        <p:blipFill>
          <a:blip r:embed="rId5"/>
          <a:stretch>
            <a:fillRect/>
          </a:stretch>
        </p:blipFill>
        <p:spPr>
          <a:xfrm>
            <a:off x="9763065" y="4241721"/>
            <a:ext cx="340162" cy="425291"/>
          </a:xfrm>
          <a:prstGeom prst="rect">
            <a:avLst/>
          </a:prstGeom>
        </p:spPr>
      </p:pic>
      <p:sp>
        <p:nvSpPr>
          <p:cNvPr id="14" name="Text 9"/>
          <p:cNvSpPr/>
          <p:nvPr/>
        </p:nvSpPr>
        <p:spPr>
          <a:xfrm>
            <a:off x="10415111" y="42770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International Charts</a:t>
            </a:r>
            <a:endParaRPr lang="en-US" sz="2200" dirty="0"/>
          </a:p>
        </p:txBody>
      </p:sp>
      <p:sp>
        <p:nvSpPr>
          <p:cNvPr id="15" name="Text 10"/>
          <p:cNvSpPr/>
          <p:nvPr/>
        </p:nvSpPr>
        <p:spPr>
          <a:xfrm>
            <a:off x="10415111" y="4767501"/>
            <a:ext cx="3421499"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Explore top 10 lists from various other countries, offering a diverse viewing experience.</a:t>
            </a:r>
            <a:endParaRPr lang="en-US" sz="1750" dirty="0"/>
          </a:p>
        </p:txBody>
      </p:sp>
      <p:sp>
        <p:nvSpPr>
          <p:cNvPr id="17" name="TextBox 16">
            <a:extLst>
              <a:ext uri="{FF2B5EF4-FFF2-40B4-BE49-F238E27FC236}">
                <a16:creationId xmlns:a16="http://schemas.microsoft.com/office/drawing/2014/main" id="{9FAAB9E4-9D6E-412A-F1B3-36FE74521323}"/>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59174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The Bl!nk Spotlight</a:t>
            </a:r>
            <a:endParaRPr lang="en-US" sz="4450" dirty="0"/>
          </a:p>
        </p:txBody>
      </p:sp>
      <p:sp>
        <p:nvSpPr>
          <p:cNvPr id="4" name="Text 1"/>
          <p:cNvSpPr/>
          <p:nvPr/>
        </p:nvSpPr>
        <p:spPr>
          <a:xfrm>
            <a:off x="6620351" y="2980849"/>
            <a:ext cx="7216259" cy="1700927"/>
          </a:xfrm>
          <a:prstGeom prst="rect">
            <a:avLst/>
          </a:prstGeom>
          <a:noFill/>
          <a:ln/>
        </p:spPr>
        <p:txBody>
          <a:bodyPr wrap="squar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"What's shining bright in the entertainment universe right now? The Bl!nk Spotlight reveals all."</a:t>
            </a:r>
            <a:endParaRPr lang="en-US" sz="3550" dirty="0"/>
          </a:p>
        </p:txBody>
      </p:sp>
      <p:sp>
        <p:nvSpPr>
          <p:cNvPr id="5" name="Shape 2"/>
          <p:cNvSpPr/>
          <p:nvPr/>
        </p:nvSpPr>
        <p:spPr>
          <a:xfrm>
            <a:off x="6280190" y="2640687"/>
            <a:ext cx="30480" cy="2381250"/>
          </a:xfrm>
          <a:prstGeom prst="rect">
            <a:avLst/>
          </a:prstGeom>
          <a:solidFill>
            <a:srgbClr val="95CCDA"/>
          </a:solidFill>
          <a:ln/>
        </p:spPr>
      </p:sp>
      <p:sp>
        <p:nvSpPr>
          <p:cNvPr id="6" name="Text 3"/>
          <p:cNvSpPr/>
          <p:nvPr/>
        </p:nvSpPr>
        <p:spPr>
          <a:xfrm>
            <a:off x="6280190" y="5277088"/>
            <a:ext cx="7556421" cy="1360646"/>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Our dedicated Spotlight section keeps you ahead of the curve, highlighting the most talked-about films, must-watch series, and breakthrough talents that are currently dominating the cultural conversation. From surprise hits to legendary comebacks, if it's trending, it's in the Spotlight.</a:t>
            </a:r>
            <a:endParaRPr lang="en-US" sz="1750" dirty="0"/>
          </a:p>
        </p:txBody>
      </p:sp>
      <p:sp>
        <p:nvSpPr>
          <p:cNvPr id="8" name="TextBox 7">
            <a:extLst>
              <a:ext uri="{FF2B5EF4-FFF2-40B4-BE49-F238E27FC236}">
                <a16:creationId xmlns:a16="http://schemas.microsoft.com/office/drawing/2014/main" id="{40879E0D-13F7-35C7-2D3A-8B504E021E85}"/>
              </a:ext>
            </a:extLst>
          </p:cNvPr>
          <p:cNvSpPr txBox="1"/>
          <p:nvPr/>
        </p:nvSpPr>
        <p:spPr>
          <a:xfrm>
            <a:off x="12801600" y="7715250"/>
            <a:ext cx="1828800" cy="514350"/>
          </a:xfrm>
          <a:prstGeom prst="rect">
            <a:avLst/>
          </a:prstGeom>
          <a:solidFill>
            <a:srgbClr val="FAF9F5"/>
          </a:solidFill>
        </p:spPr>
        <p:txBody>
          <a:bodyPr wrap="square" rtlCol="0">
            <a:spAutoFit/>
          </a:bodyPr>
          <a:lstStyle/>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5553" y="483632"/>
            <a:ext cx="5655826" cy="549593"/>
          </a:xfrm>
          <a:prstGeom prst="rect">
            <a:avLst/>
          </a:prstGeom>
          <a:noFill/>
          <a:ln/>
        </p:spPr>
        <p:txBody>
          <a:bodyPr wrap="none" lIns="0" tIns="0" rIns="0" bIns="0" rtlCol="0" anchor="t"/>
          <a:lstStyle/>
          <a:p>
            <a:pPr marL="0" indent="0" algn="l">
              <a:lnSpc>
                <a:spcPts val="4300"/>
              </a:lnSpc>
              <a:buNone/>
            </a:pPr>
            <a:r>
              <a:rPr lang="en-US" sz="3450" dirty="0">
                <a:solidFill>
                  <a:srgbClr val="2E3C4E"/>
                </a:solidFill>
                <a:latin typeface="Host Grotesk Medium" pitchFamily="34" charset="0"/>
                <a:ea typeface="Host Grotesk Medium" pitchFamily="34" charset="-122"/>
                <a:cs typeface="Host Grotesk Medium" pitchFamily="34" charset="-120"/>
              </a:rPr>
              <a:t>Powerful Search Capabilities</a:t>
            </a:r>
            <a:endParaRPr lang="en-US" sz="3450" dirty="0"/>
          </a:p>
        </p:txBody>
      </p:sp>
      <p:sp>
        <p:nvSpPr>
          <p:cNvPr id="3" name="Text 1"/>
          <p:cNvSpPr/>
          <p:nvPr/>
        </p:nvSpPr>
        <p:spPr>
          <a:xfrm>
            <a:off x="615553" y="1384935"/>
            <a:ext cx="13399294" cy="263723"/>
          </a:xfrm>
          <a:prstGeom prst="rect">
            <a:avLst/>
          </a:prstGeom>
          <a:noFill/>
          <a:ln/>
        </p:spPr>
        <p:txBody>
          <a:bodyPr wrap="none" lIns="0" tIns="0" rIns="0" bIns="0" rtlCol="0" anchor="t"/>
          <a:lstStyle/>
          <a:p>
            <a:pPr marL="0" indent="0" algn="l">
              <a:lnSpc>
                <a:spcPts val="2050"/>
              </a:lnSpc>
              <a:buNone/>
            </a:pPr>
            <a:r>
              <a:rPr lang="en-US" sz="1350" dirty="0">
                <a:solidFill>
                  <a:srgbClr val="384653"/>
                </a:solidFill>
                <a:latin typeface="Roboto" pitchFamily="34" charset="0"/>
                <a:ea typeface="Roboto" pitchFamily="34" charset="-122"/>
                <a:cs typeface="Roboto" pitchFamily="34" charset="-120"/>
              </a:rPr>
              <a:t>Our amazing search bar isn't just a tool; it's your personal guide to the Bl!nk universe.</a:t>
            </a:r>
            <a:endParaRPr lang="en-US" sz="1350" dirty="0"/>
          </a:p>
        </p:txBody>
      </p:sp>
      <p:sp>
        <p:nvSpPr>
          <p:cNvPr id="4" name="Text 2"/>
          <p:cNvSpPr/>
          <p:nvPr/>
        </p:nvSpPr>
        <p:spPr>
          <a:xfrm>
            <a:off x="615553" y="2004774"/>
            <a:ext cx="6485096" cy="527447"/>
          </a:xfrm>
          <a:prstGeom prst="rect">
            <a:avLst/>
          </a:prstGeom>
          <a:noFill/>
          <a:ln/>
        </p:spPr>
        <p:txBody>
          <a:bodyPr wrap="square" lIns="0" tIns="0" rIns="0" bIns="0" rtlCol="0" anchor="t"/>
          <a:lstStyle/>
          <a:p>
            <a:pPr marL="342900" indent="-342900" algn="l">
              <a:lnSpc>
                <a:spcPts val="2050"/>
              </a:lnSpc>
              <a:buSzPct val="100000"/>
              <a:buChar char="•"/>
            </a:pPr>
            <a:r>
              <a:rPr lang="en-US" sz="1350" b="1" dirty="0">
                <a:solidFill>
                  <a:srgbClr val="384653"/>
                </a:solidFill>
                <a:latin typeface="Roboto" pitchFamily="34" charset="0"/>
                <a:ea typeface="Roboto" pitchFamily="34" charset="-122"/>
                <a:cs typeface="Roboto" pitchFamily="34" charset="-120"/>
              </a:rPr>
              <a:t>Intelligent Queries:</a:t>
            </a:r>
            <a:r>
              <a:rPr lang="en-US" sz="1350" dirty="0">
                <a:solidFill>
                  <a:srgbClr val="384653"/>
                </a:solidFill>
                <a:latin typeface="Roboto" pitchFamily="34" charset="0"/>
                <a:ea typeface="Roboto" pitchFamily="34" charset="-122"/>
                <a:cs typeface="Roboto" pitchFamily="34" charset="-120"/>
              </a:rPr>
              <a:t> Search for movies, TV shows, actors, directors, genres, or even specific keywords.</a:t>
            </a:r>
            <a:endParaRPr lang="en-US" sz="1350" dirty="0"/>
          </a:p>
        </p:txBody>
      </p:sp>
      <p:sp>
        <p:nvSpPr>
          <p:cNvPr id="5" name="Text 3"/>
          <p:cNvSpPr/>
          <p:nvPr/>
        </p:nvSpPr>
        <p:spPr>
          <a:xfrm>
            <a:off x="615553" y="2593777"/>
            <a:ext cx="6485096" cy="527447"/>
          </a:xfrm>
          <a:prstGeom prst="rect">
            <a:avLst/>
          </a:prstGeom>
          <a:noFill/>
          <a:ln/>
        </p:spPr>
        <p:txBody>
          <a:bodyPr wrap="square" lIns="0" tIns="0" rIns="0" bIns="0" rtlCol="0" anchor="t"/>
          <a:lstStyle/>
          <a:p>
            <a:pPr marL="342900" indent="-342900" algn="l">
              <a:lnSpc>
                <a:spcPts val="2050"/>
              </a:lnSpc>
              <a:buSzPct val="100000"/>
              <a:buChar char="•"/>
            </a:pPr>
            <a:r>
              <a:rPr lang="en-US" sz="1350" b="1" dirty="0">
                <a:solidFill>
                  <a:srgbClr val="384653"/>
                </a:solidFill>
                <a:latin typeface="Roboto" pitchFamily="34" charset="0"/>
                <a:ea typeface="Roboto" pitchFamily="34" charset="-122"/>
                <a:cs typeface="Roboto" pitchFamily="34" charset="-120"/>
              </a:rPr>
              <a:t>Instant Results:</a:t>
            </a:r>
            <a:r>
              <a:rPr lang="en-US" sz="1350" dirty="0">
                <a:solidFill>
                  <a:srgbClr val="384653"/>
                </a:solidFill>
                <a:latin typeface="Roboto" pitchFamily="34" charset="0"/>
                <a:ea typeface="Roboto" pitchFamily="34" charset="-122"/>
                <a:cs typeface="Roboto" pitchFamily="34" charset="-120"/>
              </a:rPr>
              <a:t> Our optimized engine fetches exactly what you're looking for, swiftly and accurately.</a:t>
            </a:r>
            <a:endParaRPr lang="en-US" sz="1350" dirty="0"/>
          </a:p>
        </p:txBody>
      </p:sp>
      <p:sp>
        <p:nvSpPr>
          <p:cNvPr id="6" name="Text 4"/>
          <p:cNvSpPr/>
          <p:nvPr/>
        </p:nvSpPr>
        <p:spPr>
          <a:xfrm>
            <a:off x="615553" y="3182779"/>
            <a:ext cx="6485096" cy="527447"/>
          </a:xfrm>
          <a:prstGeom prst="rect">
            <a:avLst/>
          </a:prstGeom>
          <a:noFill/>
          <a:ln/>
        </p:spPr>
        <p:txBody>
          <a:bodyPr wrap="square" lIns="0" tIns="0" rIns="0" bIns="0" rtlCol="0" anchor="t"/>
          <a:lstStyle/>
          <a:p>
            <a:pPr marL="342900" indent="-342900" algn="l">
              <a:lnSpc>
                <a:spcPts val="2050"/>
              </a:lnSpc>
              <a:buSzPct val="100000"/>
              <a:buChar char="•"/>
            </a:pPr>
            <a:r>
              <a:rPr lang="en-US" sz="1350" b="1" dirty="0">
                <a:solidFill>
                  <a:srgbClr val="384653"/>
                </a:solidFill>
                <a:latin typeface="Roboto" pitchFamily="34" charset="0"/>
                <a:ea typeface="Roboto" pitchFamily="34" charset="-122"/>
                <a:cs typeface="Roboto" pitchFamily="34" charset="-120"/>
              </a:rPr>
              <a:t>Seamless Navigation:</a:t>
            </a:r>
            <a:r>
              <a:rPr lang="en-US" sz="1350" dirty="0">
                <a:solidFill>
                  <a:srgbClr val="384653"/>
                </a:solidFill>
                <a:latin typeface="Roboto" pitchFamily="34" charset="0"/>
                <a:ea typeface="Roboto" pitchFamily="34" charset="-122"/>
                <a:cs typeface="Roboto" pitchFamily="34" charset="-120"/>
              </a:rPr>
              <a:t> Easily discover related content and dive deeper into your interests with a click.</a:t>
            </a:r>
            <a:endParaRPr lang="en-US" sz="1350" dirty="0"/>
          </a:p>
        </p:txBody>
      </p:sp>
      <p:pic>
        <p:nvPicPr>
          <p:cNvPr id="7" name="Image 0" descr="preencoded.png"/>
          <p:cNvPicPr>
            <a:picLocks noChangeAspect="1"/>
          </p:cNvPicPr>
          <p:nvPr/>
        </p:nvPicPr>
        <p:blipFill>
          <a:blip r:embed="rId3"/>
          <a:stretch>
            <a:fillRect/>
          </a:stretch>
        </p:blipFill>
        <p:spPr>
          <a:xfrm>
            <a:off x="7714015" y="1648658"/>
            <a:ext cx="6822865" cy="648509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1868</Words>
  <Application>Microsoft Office PowerPoint</Application>
  <PresentationFormat>Custom</PresentationFormat>
  <Paragraphs>173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Host Grotesk Medium</vt:lpstr>
      <vt:lpstr>Roboto</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HENIL SHAH</dc:creator>
  <cp:lastModifiedBy>HENIL SHAH</cp:lastModifiedBy>
  <cp:revision>2</cp:revision>
  <dcterms:created xsi:type="dcterms:W3CDTF">2025-08-21T23:30:34Z</dcterms:created>
  <dcterms:modified xsi:type="dcterms:W3CDTF">2025-08-21T23:54:25Z</dcterms:modified>
</cp:coreProperties>
</file>